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11BE2-4AD4-4628-9242-54B01C04AFB3}" v="3864" dt="2021-01-29T16:44:14.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1" autoAdjust="0"/>
    <p:restoredTop sz="86839" autoAdjust="0"/>
  </p:normalViewPr>
  <p:slideViewPr>
    <p:cSldViewPr snapToGrid="0">
      <p:cViewPr varScale="1">
        <p:scale>
          <a:sx n="99" d="100"/>
          <a:sy n="99"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97C30-5369-4DE4-8F95-49BFC9E62FD8}"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4E3E892-3A90-4540-985E-F9329B6B30C3}">
      <dgm:prSet/>
      <dgm:spPr/>
      <dgm:t>
        <a:bodyPr/>
        <a:lstStyle/>
        <a:p>
          <a:r>
            <a:rPr lang="en-US" dirty="0"/>
            <a:t>Snow</a:t>
          </a:r>
        </a:p>
      </dgm:t>
    </dgm:pt>
    <dgm:pt modelId="{0CA90E5E-DD7E-41EB-A097-B7397EC762BD}" type="parTrans" cxnId="{87F6860A-7167-449B-9653-74F7AC733747}">
      <dgm:prSet/>
      <dgm:spPr/>
      <dgm:t>
        <a:bodyPr/>
        <a:lstStyle/>
        <a:p>
          <a:endParaRPr lang="en-US"/>
        </a:p>
      </dgm:t>
    </dgm:pt>
    <dgm:pt modelId="{24094AB9-D906-44CC-975A-3299C0B3B2F2}" type="sibTrans" cxnId="{87F6860A-7167-449B-9653-74F7AC733747}">
      <dgm:prSet/>
      <dgm:spPr/>
      <dgm:t>
        <a:bodyPr/>
        <a:lstStyle/>
        <a:p>
          <a:endParaRPr lang="en-US"/>
        </a:p>
      </dgm:t>
    </dgm:pt>
    <dgm:pt modelId="{8FDF8641-CBF3-41E6-A096-EA0303D55533}">
      <dgm:prSet/>
      <dgm:spPr/>
      <dgm:t>
        <a:bodyPr/>
        <a:lstStyle/>
        <a:p>
          <a:r>
            <a:rPr lang="en-US" dirty="0">
              <a:latin typeface="Gill Sans MT" panose="020B0502020104020203"/>
            </a:rPr>
            <a:t>Rain</a:t>
          </a:r>
          <a:endParaRPr lang="en-US" dirty="0"/>
        </a:p>
      </dgm:t>
    </dgm:pt>
    <dgm:pt modelId="{13088EA4-213F-44F8-BEC8-0A781CEDFD1B}" type="parTrans" cxnId="{60515DC4-DE60-4DC4-A57C-E7B2241297C2}">
      <dgm:prSet/>
      <dgm:spPr/>
      <dgm:t>
        <a:bodyPr/>
        <a:lstStyle/>
        <a:p>
          <a:endParaRPr lang="en-US"/>
        </a:p>
      </dgm:t>
    </dgm:pt>
    <dgm:pt modelId="{91691AEE-22BE-460E-88F7-5188C94DA863}" type="sibTrans" cxnId="{60515DC4-DE60-4DC4-A57C-E7B2241297C2}">
      <dgm:prSet/>
      <dgm:spPr/>
      <dgm:t>
        <a:bodyPr/>
        <a:lstStyle/>
        <a:p>
          <a:endParaRPr lang="en-US"/>
        </a:p>
      </dgm:t>
    </dgm:pt>
    <dgm:pt modelId="{4614603D-3D25-4ED3-AA7D-25D674779B69}" type="pres">
      <dgm:prSet presAssocID="{4B897C30-5369-4DE4-8F95-49BFC9E62FD8}" presName="root" presStyleCnt="0">
        <dgm:presLayoutVars>
          <dgm:dir/>
          <dgm:resizeHandles val="exact"/>
        </dgm:presLayoutVars>
      </dgm:prSet>
      <dgm:spPr/>
    </dgm:pt>
    <dgm:pt modelId="{514B1E14-869B-44AF-BCE2-1B14D2D06457}" type="pres">
      <dgm:prSet presAssocID="{74E3E892-3A90-4540-985E-F9329B6B30C3}" presName="compNode" presStyleCnt="0"/>
      <dgm:spPr/>
    </dgm:pt>
    <dgm:pt modelId="{E4D20B54-7D57-47D7-BD33-F117C93DDC40}" type="pres">
      <dgm:prSet presAssocID="{74E3E892-3A90-4540-985E-F9329B6B30C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now"/>
        </a:ext>
      </dgm:extLst>
    </dgm:pt>
    <dgm:pt modelId="{5079645E-B016-4F65-AB36-39070A1F4B42}" type="pres">
      <dgm:prSet presAssocID="{74E3E892-3A90-4540-985E-F9329B6B30C3}" presName="spaceRect" presStyleCnt="0"/>
      <dgm:spPr/>
    </dgm:pt>
    <dgm:pt modelId="{A97D18D5-2321-44C8-AA2C-D9B300671F56}" type="pres">
      <dgm:prSet presAssocID="{74E3E892-3A90-4540-985E-F9329B6B30C3}" presName="textRect" presStyleLbl="revTx" presStyleIdx="0" presStyleCnt="2">
        <dgm:presLayoutVars>
          <dgm:chMax val="1"/>
          <dgm:chPref val="1"/>
        </dgm:presLayoutVars>
      </dgm:prSet>
      <dgm:spPr/>
    </dgm:pt>
    <dgm:pt modelId="{010120FB-135A-4F1C-AD2A-78943C548A48}" type="pres">
      <dgm:prSet presAssocID="{24094AB9-D906-44CC-975A-3299C0B3B2F2}" presName="sibTrans" presStyleCnt="0"/>
      <dgm:spPr/>
    </dgm:pt>
    <dgm:pt modelId="{C3030EEA-7CEC-4A18-9056-7C5506792C32}" type="pres">
      <dgm:prSet presAssocID="{8FDF8641-CBF3-41E6-A096-EA0303D55533}" presName="compNode" presStyleCnt="0"/>
      <dgm:spPr/>
    </dgm:pt>
    <dgm:pt modelId="{4513A8FA-96BD-4CB0-8DBA-6BD705365CA1}" type="pres">
      <dgm:prSet presAssocID="{8FDF8641-CBF3-41E6-A096-EA0303D5553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
        </a:ext>
      </dgm:extLst>
    </dgm:pt>
    <dgm:pt modelId="{629353B4-B43D-4094-9069-04BB5AEE8A15}" type="pres">
      <dgm:prSet presAssocID="{8FDF8641-CBF3-41E6-A096-EA0303D55533}" presName="spaceRect" presStyleCnt="0"/>
      <dgm:spPr/>
    </dgm:pt>
    <dgm:pt modelId="{28C0919C-804A-4761-BB63-2B7C3D6B7FFA}" type="pres">
      <dgm:prSet presAssocID="{8FDF8641-CBF3-41E6-A096-EA0303D55533}" presName="textRect" presStyleLbl="revTx" presStyleIdx="1" presStyleCnt="2">
        <dgm:presLayoutVars>
          <dgm:chMax val="1"/>
          <dgm:chPref val="1"/>
        </dgm:presLayoutVars>
      </dgm:prSet>
      <dgm:spPr/>
    </dgm:pt>
  </dgm:ptLst>
  <dgm:cxnLst>
    <dgm:cxn modelId="{87F6860A-7167-449B-9653-74F7AC733747}" srcId="{4B897C30-5369-4DE4-8F95-49BFC9E62FD8}" destId="{74E3E892-3A90-4540-985E-F9329B6B30C3}" srcOrd="0" destOrd="0" parTransId="{0CA90E5E-DD7E-41EB-A097-B7397EC762BD}" sibTransId="{24094AB9-D906-44CC-975A-3299C0B3B2F2}"/>
    <dgm:cxn modelId="{94894614-B42A-4662-B846-D138D74E22E5}" type="presOf" srcId="{8FDF8641-CBF3-41E6-A096-EA0303D55533}" destId="{28C0919C-804A-4761-BB63-2B7C3D6B7FFA}" srcOrd="0" destOrd="0" presId="urn:microsoft.com/office/officeart/2018/2/layout/IconLabelList"/>
    <dgm:cxn modelId="{480DBA60-D797-4E75-8335-EB0850042609}" type="presOf" srcId="{74E3E892-3A90-4540-985E-F9329B6B30C3}" destId="{A97D18D5-2321-44C8-AA2C-D9B300671F56}" srcOrd="0" destOrd="0" presId="urn:microsoft.com/office/officeart/2018/2/layout/IconLabelList"/>
    <dgm:cxn modelId="{94CCFA91-6BF1-4DE8-B3DC-A1D7777661B0}" type="presOf" srcId="{4B897C30-5369-4DE4-8F95-49BFC9E62FD8}" destId="{4614603D-3D25-4ED3-AA7D-25D674779B69}" srcOrd="0" destOrd="0" presId="urn:microsoft.com/office/officeart/2018/2/layout/IconLabelList"/>
    <dgm:cxn modelId="{60515DC4-DE60-4DC4-A57C-E7B2241297C2}" srcId="{4B897C30-5369-4DE4-8F95-49BFC9E62FD8}" destId="{8FDF8641-CBF3-41E6-A096-EA0303D55533}" srcOrd="1" destOrd="0" parTransId="{13088EA4-213F-44F8-BEC8-0A781CEDFD1B}" sibTransId="{91691AEE-22BE-460E-88F7-5188C94DA863}"/>
    <dgm:cxn modelId="{8AA069EC-A78F-4109-854F-AB12ED7084E1}" type="presParOf" srcId="{4614603D-3D25-4ED3-AA7D-25D674779B69}" destId="{514B1E14-869B-44AF-BCE2-1B14D2D06457}" srcOrd="0" destOrd="0" presId="urn:microsoft.com/office/officeart/2018/2/layout/IconLabelList"/>
    <dgm:cxn modelId="{FAE14C18-31FE-4302-BE28-150004023A39}" type="presParOf" srcId="{514B1E14-869B-44AF-BCE2-1B14D2D06457}" destId="{E4D20B54-7D57-47D7-BD33-F117C93DDC40}" srcOrd="0" destOrd="0" presId="urn:microsoft.com/office/officeart/2018/2/layout/IconLabelList"/>
    <dgm:cxn modelId="{881CA532-D993-4467-B845-97A6F17ADA1B}" type="presParOf" srcId="{514B1E14-869B-44AF-BCE2-1B14D2D06457}" destId="{5079645E-B016-4F65-AB36-39070A1F4B42}" srcOrd="1" destOrd="0" presId="urn:microsoft.com/office/officeart/2018/2/layout/IconLabelList"/>
    <dgm:cxn modelId="{EE9BB817-E737-4456-BB19-657893F6723D}" type="presParOf" srcId="{514B1E14-869B-44AF-BCE2-1B14D2D06457}" destId="{A97D18D5-2321-44C8-AA2C-D9B300671F56}" srcOrd="2" destOrd="0" presId="urn:microsoft.com/office/officeart/2018/2/layout/IconLabelList"/>
    <dgm:cxn modelId="{10A3A9C1-0910-47ED-BA10-B37A1CC57CF0}" type="presParOf" srcId="{4614603D-3D25-4ED3-AA7D-25D674779B69}" destId="{010120FB-135A-4F1C-AD2A-78943C548A48}" srcOrd="1" destOrd="0" presId="urn:microsoft.com/office/officeart/2018/2/layout/IconLabelList"/>
    <dgm:cxn modelId="{299D188E-4EB3-4DE3-9493-716C9603A053}" type="presParOf" srcId="{4614603D-3D25-4ED3-AA7D-25D674779B69}" destId="{C3030EEA-7CEC-4A18-9056-7C5506792C32}" srcOrd="2" destOrd="0" presId="urn:microsoft.com/office/officeart/2018/2/layout/IconLabelList"/>
    <dgm:cxn modelId="{B3FB401E-42E9-4CBA-B36C-9D066672956C}" type="presParOf" srcId="{C3030EEA-7CEC-4A18-9056-7C5506792C32}" destId="{4513A8FA-96BD-4CB0-8DBA-6BD705365CA1}" srcOrd="0" destOrd="0" presId="urn:microsoft.com/office/officeart/2018/2/layout/IconLabelList"/>
    <dgm:cxn modelId="{DF31B738-827A-47A4-BA7C-4C3C3655811E}" type="presParOf" srcId="{C3030EEA-7CEC-4A18-9056-7C5506792C32}" destId="{629353B4-B43D-4094-9069-04BB5AEE8A15}" srcOrd="1" destOrd="0" presId="urn:microsoft.com/office/officeart/2018/2/layout/IconLabelList"/>
    <dgm:cxn modelId="{D0E1C2C8-2C2B-4EF2-BB49-ABBDBD353AC0}" type="presParOf" srcId="{C3030EEA-7CEC-4A18-9056-7C5506792C32}" destId="{28C0919C-804A-4761-BB63-2B7C3D6B7FF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8D2B0A-ADB6-464D-B03E-C3D9654400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E06CC61-FFBD-4FF8-9517-097C758DCBF4}">
      <dgm:prSet/>
      <dgm:spPr/>
      <dgm:t>
        <a:bodyPr/>
        <a:lstStyle/>
        <a:p>
          <a:pPr rtl="0"/>
          <a:r>
            <a:rPr lang="en-US" dirty="0"/>
            <a:t>Learn</a:t>
          </a:r>
          <a:r>
            <a:rPr lang="en-US" dirty="0">
              <a:latin typeface="Gill Sans MT" panose="020B0502020104020203"/>
            </a:rPr>
            <a:t> about the life and legacy of Cicely Tyson. </a:t>
          </a:r>
          <a:endParaRPr lang="en-US" dirty="0"/>
        </a:p>
      </dgm:t>
    </dgm:pt>
    <dgm:pt modelId="{0A84C668-D1CA-41EA-8A68-6DA4BB356D9D}" type="parTrans" cxnId="{31BC606E-C1FA-4082-8D6D-FBF614D95CD2}">
      <dgm:prSet/>
      <dgm:spPr/>
      <dgm:t>
        <a:bodyPr/>
        <a:lstStyle/>
        <a:p>
          <a:endParaRPr lang="en-US"/>
        </a:p>
      </dgm:t>
    </dgm:pt>
    <dgm:pt modelId="{1C5BA444-980F-4B68-B226-3E477873621A}" type="sibTrans" cxnId="{31BC606E-C1FA-4082-8D6D-FBF614D95CD2}">
      <dgm:prSet/>
      <dgm:spPr/>
      <dgm:t>
        <a:bodyPr/>
        <a:lstStyle/>
        <a:p>
          <a:endParaRPr lang="en-US"/>
        </a:p>
      </dgm:t>
    </dgm:pt>
    <dgm:pt modelId="{698D1DBD-9117-4FA3-AC36-B6B9AD56DD75}">
      <dgm:prSet/>
      <dgm:spPr/>
      <dgm:t>
        <a:bodyPr/>
        <a:lstStyle/>
        <a:p>
          <a:pPr rtl="0"/>
          <a:r>
            <a:rPr lang="en-US" dirty="0"/>
            <a:t>Review</a:t>
          </a:r>
          <a:r>
            <a:rPr lang="en-US" dirty="0">
              <a:latin typeface="Gill Sans MT" panose="020B0502020104020203"/>
            </a:rPr>
            <a:t> Cicely Tyson's advocacy. </a:t>
          </a:r>
          <a:endParaRPr lang="en-US" dirty="0"/>
        </a:p>
      </dgm:t>
    </dgm:pt>
    <dgm:pt modelId="{9A89F3FD-1534-493A-ACBD-49BB72A13244}" type="parTrans" cxnId="{36F2135A-0E9D-4AF9-A7DD-FE80F5DE41C4}">
      <dgm:prSet/>
      <dgm:spPr/>
      <dgm:t>
        <a:bodyPr/>
        <a:lstStyle/>
        <a:p>
          <a:endParaRPr lang="en-US"/>
        </a:p>
      </dgm:t>
    </dgm:pt>
    <dgm:pt modelId="{03E70184-22BB-44B4-AFFC-678A5E4BE668}" type="sibTrans" cxnId="{36F2135A-0E9D-4AF9-A7DD-FE80F5DE41C4}">
      <dgm:prSet/>
      <dgm:spPr/>
      <dgm:t>
        <a:bodyPr/>
        <a:lstStyle/>
        <a:p>
          <a:endParaRPr lang="en-US"/>
        </a:p>
      </dgm:t>
    </dgm:pt>
    <dgm:pt modelId="{90FA45FC-3810-427E-B3D0-52B0AC864ED3}">
      <dgm:prSet/>
      <dgm:spPr/>
      <dgm:t>
        <a:bodyPr/>
        <a:lstStyle/>
        <a:p>
          <a:pPr rtl="0"/>
          <a:r>
            <a:rPr lang="en-US" dirty="0"/>
            <a:t>Reflect</a:t>
          </a:r>
          <a:r>
            <a:rPr lang="en-US" dirty="0">
              <a:latin typeface="Gill Sans MT" panose="020B0502020104020203"/>
            </a:rPr>
            <a:t> on the ways in which Cicely Tyson impacted the film industry. </a:t>
          </a:r>
          <a:endParaRPr lang="en-US" dirty="0"/>
        </a:p>
      </dgm:t>
    </dgm:pt>
    <dgm:pt modelId="{037A7BD4-9648-4AD4-80E9-AE97E2AA3573}" type="parTrans" cxnId="{8BB61F51-ED0D-4A53-805D-74345A987274}">
      <dgm:prSet/>
      <dgm:spPr/>
      <dgm:t>
        <a:bodyPr/>
        <a:lstStyle/>
        <a:p>
          <a:endParaRPr lang="en-US"/>
        </a:p>
      </dgm:t>
    </dgm:pt>
    <dgm:pt modelId="{B4550BC6-5186-441A-9745-27DAA89BF94A}" type="sibTrans" cxnId="{8BB61F51-ED0D-4A53-805D-74345A987274}">
      <dgm:prSet/>
      <dgm:spPr/>
      <dgm:t>
        <a:bodyPr/>
        <a:lstStyle/>
        <a:p>
          <a:endParaRPr lang="en-US"/>
        </a:p>
      </dgm:t>
    </dgm:pt>
    <dgm:pt modelId="{2DDFB9B2-3716-40E3-BA88-34B96BC05F20}" type="pres">
      <dgm:prSet presAssocID="{758D2B0A-ADB6-464D-B03E-C3D9654400AA}" presName="root" presStyleCnt="0">
        <dgm:presLayoutVars>
          <dgm:dir/>
          <dgm:resizeHandles val="exact"/>
        </dgm:presLayoutVars>
      </dgm:prSet>
      <dgm:spPr/>
    </dgm:pt>
    <dgm:pt modelId="{31A2711D-C787-498E-A19B-FABD081EF301}" type="pres">
      <dgm:prSet presAssocID="{9E06CC61-FFBD-4FF8-9517-097C758DCBF4}" presName="compNode" presStyleCnt="0"/>
      <dgm:spPr/>
    </dgm:pt>
    <dgm:pt modelId="{2407E1D7-4C96-435A-B747-03848492CCCE}" type="pres">
      <dgm:prSet presAssocID="{9E06CC61-FFBD-4FF8-9517-097C758DCBF4}" presName="bgRect" presStyleLbl="bgShp" presStyleIdx="0" presStyleCnt="3"/>
      <dgm:spPr/>
    </dgm:pt>
    <dgm:pt modelId="{0A16CE6B-AEEF-4722-9B58-801BDFF8661E}" type="pres">
      <dgm:prSet presAssocID="{9E06CC61-FFBD-4FF8-9517-097C758DCB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391D271E-CB31-4745-89C7-F686C822F057}" type="pres">
      <dgm:prSet presAssocID="{9E06CC61-FFBD-4FF8-9517-097C758DCBF4}" presName="spaceRect" presStyleCnt="0"/>
      <dgm:spPr/>
    </dgm:pt>
    <dgm:pt modelId="{EE68768C-F923-473E-9E12-9A99E60C3205}" type="pres">
      <dgm:prSet presAssocID="{9E06CC61-FFBD-4FF8-9517-097C758DCBF4}" presName="parTx" presStyleLbl="revTx" presStyleIdx="0" presStyleCnt="3">
        <dgm:presLayoutVars>
          <dgm:chMax val="0"/>
          <dgm:chPref val="0"/>
        </dgm:presLayoutVars>
      </dgm:prSet>
      <dgm:spPr/>
    </dgm:pt>
    <dgm:pt modelId="{85C00346-10B4-4E20-AEBD-5F76BE852EA1}" type="pres">
      <dgm:prSet presAssocID="{1C5BA444-980F-4B68-B226-3E477873621A}" presName="sibTrans" presStyleCnt="0"/>
      <dgm:spPr/>
    </dgm:pt>
    <dgm:pt modelId="{F62E5877-E0F1-4BF6-AF31-8FEDADAF20F0}" type="pres">
      <dgm:prSet presAssocID="{698D1DBD-9117-4FA3-AC36-B6B9AD56DD75}" presName="compNode" presStyleCnt="0"/>
      <dgm:spPr/>
    </dgm:pt>
    <dgm:pt modelId="{D0658DE7-0B75-40E2-81E8-C0C286CA5CDA}" type="pres">
      <dgm:prSet presAssocID="{698D1DBD-9117-4FA3-AC36-B6B9AD56DD75}" presName="bgRect" presStyleLbl="bgShp" presStyleIdx="1" presStyleCnt="3"/>
      <dgm:spPr/>
    </dgm:pt>
    <dgm:pt modelId="{9EDD4560-4F01-4640-8BCD-763AAE7B6247}" type="pres">
      <dgm:prSet presAssocID="{698D1DBD-9117-4FA3-AC36-B6B9AD56DD7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30ED6C88-172C-4123-8A4A-733838232B50}" type="pres">
      <dgm:prSet presAssocID="{698D1DBD-9117-4FA3-AC36-B6B9AD56DD75}" presName="spaceRect" presStyleCnt="0"/>
      <dgm:spPr/>
    </dgm:pt>
    <dgm:pt modelId="{8205DDCD-9748-4E46-A255-C2673A620F73}" type="pres">
      <dgm:prSet presAssocID="{698D1DBD-9117-4FA3-AC36-B6B9AD56DD75}" presName="parTx" presStyleLbl="revTx" presStyleIdx="1" presStyleCnt="3">
        <dgm:presLayoutVars>
          <dgm:chMax val="0"/>
          <dgm:chPref val="0"/>
        </dgm:presLayoutVars>
      </dgm:prSet>
      <dgm:spPr/>
    </dgm:pt>
    <dgm:pt modelId="{21EAA301-8CFB-4C9B-9544-628C9E082979}" type="pres">
      <dgm:prSet presAssocID="{03E70184-22BB-44B4-AFFC-678A5E4BE668}" presName="sibTrans" presStyleCnt="0"/>
      <dgm:spPr/>
    </dgm:pt>
    <dgm:pt modelId="{E4E82997-3878-4061-909A-4CB0D3F1B542}" type="pres">
      <dgm:prSet presAssocID="{90FA45FC-3810-427E-B3D0-52B0AC864ED3}" presName="compNode" presStyleCnt="0"/>
      <dgm:spPr/>
    </dgm:pt>
    <dgm:pt modelId="{A28F124D-1814-4888-B283-7E05DD0E84D7}" type="pres">
      <dgm:prSet presAssocID="{90FA45FC-3810-427E-B3D0-52B0AC864ED3}" presName="bgRect" presStyleLbl="bgShp" presStyleIdx="2" presStyleCnt="3"/>
      <dgm:spPr/>
    </dgm:pt>
    <dgm:pt modelId="{6576289C-4026-46D8-ABA2-EA165DE4D63A}" type="pres">
      <dgm:prSet presAssocID="{90FA45FC-3810-427E-B3D0-52B0AC864ED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FFC8FE81-EF9E-49EC-9F3A-9D4E32F3BA1C}" type="pres">
      <dgm:prSet presAssocID="{90FA45FC-3810-427E-B3D0-52B0AC864ED3}" presName="spaceRect" presStyleCnt="0"/>
      <dgm:spPr/>
    </dgm:pt>
    <dgm:pt modelId="{5E47264D-BCB1-4F81-B9FF-B97BCC22FF37}" type="pres">
      <dgm:prSet presAssocID="{90FA45FC-3810-427E-B3D0-52B0AC864ED3}" presName="parTx" presStyleLbl="revTx" presStyleIdx="2" presStyleCnt="3">
        <dgm:presLayoutVars>
          <dgm:chMax val="0"/>
          <dgm:chPref val="0"/>
        </dgm:presLayoutVars>
      </dgm:prSet>
      <dgm:spPr/>
    </dgm:pt>
  </dgm:ptLst>
  <dgm:cxnLst>
    <dgm:cxn modelId="{7014D207-0A7C-469B-81DC-DA805702F565}" type="presOf" srcId="{758D2B0A-ADB6-464D-B03E-C3D9654400AA}" destId="{2DDFB9B2-3716-40E3-BA88-34B96BC05F20}" srcOrd="0" destOrd="0" presId="urn:microsoft.com/office/officeart/2018/2/layout/IconVerticalSolidList"/>
    <dgm:cxn modelId="{A6C5FA3E-D7C7-4E46-AA66-C34FFFF20BC7}" type="presOf" srcId="{9E06CC61-FFBD-4FF8-9517-097C758DCBF4}" destId="{EE68768C-F923-473E-9E12-9A99E60C3205}" srcOrd="0" destOrd="0" presId="urn:microsoft.com/office/officeart/2018/2/layout/IconVerticalSolidList"/>
    <dgm:cxn modelId="{31BC606E-C1FA-4082-8D6D-FBF614D95CD2}" srcId="{758D2B0A-ADB6-464D-B03E-C3D9654400AA}" destId="{9E06CC61-FFBD-4FF8-9517-097C758DCBF4}" srcOrd="0" destOrd="0" parTransId="{0A84C668-D1CA-41EA-8A68-6DA4BB356D9D}" sibTransId="{1C5BA444-980F-4B68-B226-3E477873621A}"/>
    <dgm:cxn modelId="{8BB61F51-ED0D-4A53-805D-74345A987274}" srcId="{758D2B0A-ADB6-464D-B03E-C3D9654400AA}" destId="{90FA45FC-3810-427E-B3D0-52B0AC864ED3}" srcOrd="2" destOrd="0" parTransId="{037A7BD4-9648-4AD4-80E9-AE97E2AA3573}" sibTransId="{B4550BC6-5186-441A-9745-27DAA89BF94A}"/>
    <dgm:cxn modelId="{36F2135A-0E9D-4AF9-A7DD-FE80F5DE41C4}" srcId="{758D2B0A-ADB6-464D-B03E-C3D9654400AA}" destId="{698D1DBD-9117-4FA3-AC36-B6B9AD56DD75}" srcOrd="1" destOrd="0" parTransId="{9A89F3FD-1534-493A-ACBD-49BB72A13244}" sibTransId="{03E70184-22BB-44B4-AFFC-678A5E4BE668}"/>
    <dgm:cxn modelId="{7AAA917F-2BCC-4AE5-B99A-3109C0AFAC85}" type="presOf" srcId="{90FA45FC-3810-427E-B3D0-52B0AC864ED3}" destId="{5E47264D-BCB1-4F81-B9FF-B97BCC22FF37}" srcOrd="0" destOrd="0" presId="urn:microsoft.com/office/officeart/2018/2/layout/IconVerticalSolidList"/>
    <dgm:cxn modelId="{7F42E1B7-7153-4F7B-8CC2-236C23D434D2}" type="presOf" srcId="{698D1DBD-9117-4FA3-AC36-B6B9AD56DD75}" destId="{8205DDCD-9748-4E46-A255-C2673A620F73}" srcOrd="0" destOrd="0" presId="urn:microsoft.com/office/officeart/2018/2/layout/IconVerticalSolidList"/>
    <dgm:cxn modelId="{76AEAD06-46AD-440C-8335-6BCE774E77C7}" type="presParOf" srcId="{2DDFB9B2-3716-40E3-BA88-34B96BC05F20}" destId="{31A2711D-C787-498E-A19B-FABD081EF301}" srcOrd="0" destOrd="0" presId="urn:microsoft.com/office/officeart/2018/2/layout/IconVerticalSolidList"/>
    <dgm:cxn modelId="{B31F600D-A0BE-4559-8933-217AF7DD231B}" type="presParOf" srcId="{31A2711D-C787-498E-A19B-FABD081EF301}" destId="{2407E1D7-4C96-435A-B747-03848492CCCE}" srcOrd="0" destOrd="0" presId="urn:microsoft.com/office/officeart/2018/2/layout/IconVerticalSolidList"/>
    <dgm:cxn modelId="{28E3E489-3D90-4D05-8901-A45A5C2E11AE}" type="presParOf" srcId="{31A2711D-C787-498E-A19B-FABD081EF301}" destId="{0A16CE6B-AEEF-4722-9B58-801BDFF8661E}" srcOrd="1" destOrd="0" presId="urn:microsoft.com/office/officeart/2018/2/layout/IconVerticalSolidList"/>
    <dgm:cxn modelId="{DFB3CF76-2E53-4D65-9D34-A8FBC0DEDDDB}" type="presParOf" srcId="{31A2711D-C787-498E-A19B-FABD081EF301}" destId="{391D271E-CB31-4745-89C7-F686C822F057}" srcOrd="2" destOrd="0" presId="urn:microsoft.com/office/officeart/2018/2/layout/IconVerticalSolidList"/>
    <dgm:cxn modelId="{2D0B4FA0-5474-4402-9A52-62DF21983F3A}" type="presParOf" srcId="{31A2711D-C787-498E-A19B-FABD081EF301}" destId="{EE68768C-F923-473E-9E12-9A99E60C3205}" srcOrd="3" destOrd="0" presId="urn:microsoft.com/office/officeart/2018/2/layout/IconVerticalSolidList"/>
    <dgm:cxn modelId="{AB7A9E33-514D-4FEA-838C-26C5A0BEAE05}" type="presParOf" srcId="{2DDFB9B2-3716-40E3-BA88-34B96BC05F20}" destId="{85C00346-10B4-4E20-AEBD-5F76BE852EA1}" srcOrd="1" destOrd="0" presId="urn:microsoft.com/office/officeart/2018/2/layout/IconVerticalSolidList"/>
    <dgm:cxn modelId="{FE9CBF9F-1A82-4D71-B53C-4D2400C5B37A}" type="presParOf" srcId="{2DDFB9B2-3716-40E3-BA88-34B96BC05F20}" destId="{F62E5877-E0F1-4BF6-AF31-8FEDADAF20F0}" srcOrd="2" destOrd="0" presId="urn:microsoft.com/office/officeart/2018/2/layout/IconVerticalSolidList"/>
    <dgm:cxn modelId="{4BE665FF-1A55-4A94-9C87-69DC9AD129EC}" type="presParOf" srcId="{F62E5877-E0F1-4BF6-AF31-8FEDADAF20F0}" destId="{D0658DE7-0B75-40E2-81E8-C0C286CA5CDA}" srcOrd="0" destOrd="0" presId="urn:microsoft.com/office/officeart/2018/2/layout/IconVerticalSolidList"/>
    <dgm:cxn modelId="{010AAEFA-6240-4BB4-96A3-A8D3C2F35607}" type="presParOf" srcId="{F62E5877-E0F1-4BF6-AF31-8FEDADAF20F0}" destId="{9EDD4560-4F01-4640-8BCD-763AAE7B6247}" srcOrd="1" destOrd="0" presId="urn:microsoft.com/office/officeart/2018/2/layout/IconVerticalSolidList"/>
    <dgm:cxn modelId="{54B5DA40-F0A0-42D2-8F04-73E44A778827}" type="presParOf" srcId="{F62E5877-E0F1-4BF6-AF31-8FEDADAF20F0}" destId="{30ED6C88-172C-4123-8A4A-733838232B50}" srcOrd="2" destOrd="0" presId="urn:microsoft.com/office/officeart/2018/2/layout/IconVerticalSolidList"/>
    <dgm:cxn modelId="{45D7E65B-18E9-4605-A405-1071E3B82E1D}" type="presParOf" srcId="{F62E5877-E0F1-4BF6-AF31-8FEDADAF20F0}" destId="{8205DDCD-9748-4E46-A255-C2673A620F73}" srcOrd="3" destOrd="0" presId="urn:microsoft.com/office/officeart/2018/2/layout/IconVerticalSolidList"/>
    <dgm:cxn modelId="{A091355C-E3B3-4BAA-8C3A-B2FEF1771C03}" type="presParOf" srcId="{2DDFB9B2-3716-40E3-BA88-34B96BC05F20}" destId="{21EAA301-8CFB-4C9B-9544-628C9E082979}" srcOrd="3" destOrd="0" presId="urn:microsoft.com/office/officeart/2018/2/layout/IconVerticalSolidList"/>
    <dgm:cxn modelId="{F4473600-DCE2-4C04-9E10-EA729808E5E3}" type="presParOf" srcId="{2DDFB9B2-3716-40E3-BA88-34B96BC05F20}" destId="{E4E82997-3878-4061-909A-4CB0D3F1B542}" srcOrd="4" destOrd="0" presId="urn:microsoft.com/office/officeart/2018/2/layout/IconVerticalSolidList"/>
    <dgm:cxn modelId="{3B01E234-5632-4301-ABFD-3B245E680D06}" type="presParOf" srcId="{E4E82997-3878-4061-909A-4CB0D3F1B542}" destId="{A28F124D-1814-4888-B283-7E05DD0E84D7}" srcOrd="0" destOrd="0" presId="urn:microsoft.com/office/officeart/2018/2/layout/IconVerticalSolidList"/>
    <dgm:cxn modelId="{51675503-2F85-4AF0-94EB-73F36FD03813}" type="presParOf" srcId="{E4E82997-3878-4061-909A-4CB0D3F1B542}" destId="{6576289C-4026-46D8-ABA2-EA165DE4D63A}" srcOrd="1" destOrd="0" presId="urn:microsoft.com/office/officeart/2018/2/layout/IconVerticalSolidList"/>
    <dgm:cxn modelId="{E8FC296D-D409-46D0-830E-74C3838DAE0C}" type="presParOf" srcId="{E4E82997-3878-4061-909A-4CB0D3F1B542}" destId="{FFC8FE81-EF9E-49EC-9F3A-9D4E32F3BA1C}" srcOrd="2" destOrd="0" presId="urn:microsoft.com/office/officeart/2018/2/layout/IconVerticalSolidList"/>
    <dgm:cxn modelId="{945037F8-2E34-42FF-A9BB-42A554FDFC60}" type="presParOf" srcId="{E4E82997-3878-4061-909A-4CB0D3F1B542}" destId="{5E47264D-BCB1-4F81-B9FF-B97BCC22FF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6125F1-E9C1-46BA-BE43-DF921041BB5A}" type="doc">
      <dgm:prSet loTypeId="urn:microsoft.com/office/officeart/2005/8/layout/process2" loCatId="process" qsTypeId="urn:microsoft.com/office/officeart/2005/8/quickstyle/simple1" qsCatId="simple" csTypeId="urn:microsoft.com/office/officeart/2005/8/colors/colorful1" csCatId="colorful" phldr="1"/>
      <dgm:spPr/>
    </dgm:pt>
    <dgm:pt modelId="{C52181AD-2FDB-43BF-8905-D49CC2D11EB6}">
      <dgm:prSet phldrT="[Text]" phldr="0"/>
      <dgm:spPr/>
      <dgm:t>
        <a:bodyPr/>
        <a:lstStyle/>
        <a:p>
          <a:r>
            <a:rPr lang="en-US"/>
            <a:t>Do you think having children means people have to stop pursuing their dreams? </a:t>
          </a:r>
        </a:p>
      </dgm:t>
    </dgm:pt>
    <dgm:pt modelId="{762CC737-3DE0-4330-9097-F167E2996355}" type="parTrans" cxnId="{6BEFC7A2-523F-41D2-AFB2-2FE817391C91}">
      <dgm:prSet/>
      <dgm:spPr/>
    </dgm:pt>
    <dgm:pt modelId="{5C80BA00-0564-42D2-A6E8-2A4FC3D365CE}" type="sibTrans" cxnId="{6BEFC7A2-523F-41D2-AFB2-2FE817391C91}">
      <dgm:prSet/>
      <dgm:spPr/>
      <dgm:t>
        <a:bodyPr/>
        <a:lstStyle/>
        <a:p>
          <a:endParaRPr lang="en-US"/>
        </a:p>
      </dgm:t>
    </dgm:pt>
    <dgm:pt modelId="{90A6B874-D91A-4ECA-9E84-02DC7BB10A1C}">
      <dgm:prSet phldr="0"/>
      <dgm:spPr/>
      <dgm:t>
        <a:bodyPr/>
        <a:lstStyle/>
        <a:p>
          <a:pPr rtl="0"/>
          <a:r>
            <a:rPr lang="en-US"/>
            <a:t>In the video, Cicely stated that her mother made her move out of the house when she decided she wanted to become an actress. </a:t>
          </a:r>
        </a:p>
      </dgm:t>
    </dgm:pt>
    <dgm:pt modelId="{AA71C4BC-289E-4F54-8E5F-AC55FF2104A2}" type="parTrans" cxnId="{B55FFF1F-9D4C-4F55-B0DA-29D187E265D7}">
      <dgm:prSet/>
      <dgm:spPr/>
    </dgm:pt>
    <dgm:pt modelId="{191A7793-3745-4263-BBA5-4308564273B4}" type="sibTrans" cxnId="{B55FFF1F-9D4C-4F55-B0DA-29D187E265D7}">
      <dgm:prSet/>
      <dgm:spPr/>
      <dgm:t>
        <a:bodyPr/>
        <a:lstStyle/>
        <a:p>
          <a:endParaRPr lang="en-US"/>
        </a:p>
      </dgm:t>
    </dgm:pt>
    <dgm:pt modelId="{E1D73CBD-15F4-4866-838D-F26E08A156E1}">
      <dgm:prSet phldr="0"/>
      <dgm:spPr/>
      <dgm:t>
        <a:bodyPr/>
        <a:lstStyle/>
        <a:p>
          <a:r>
            <a:rPr lang="en-US"/>
            <a:t>At the time, Cicely was trying to raise her daughter as well. </a:t>
          </a:r>
        </a:p>
      </dgm:t>
    </dgm:pt>
    <dgm:pt modelId="{3FCFFD23-C562-4644-A899-BD3D223C9277}" type="parTrans" cxnId="{B182AA64-AA2E-40AF-A90C-9E939D66F4F8}">
      <dgm:prSet/>
      <dgm:spPr/>
    </dgm:pt>
    <dgm:pt modelId="{C7C02D07-B6FC-48EB-819D-23EB804C0459}" type="sibTrans" cxnId="{B182AA64-AA2E-40AF-A90C-9E939D66F4F8}">
      <dgm:prSet/>
      <dgm:spPr/>
      <dgm:t>
        <a:bodyPr/>
        <a:lstStyle/>
        <a:p>
          <a:endParaRPr lang="en-US"/>
        </a:p>
      </dgm:t>
    </dgm:pt>
    <dgm:pt modelId="{1691D7E3-B8E1-4AB1-AA0D-BA762F93A605}" type="pres">
      <dgm:prSet presAssocID="{AE6125F1-E9C1-46BA-BE43-DF921041BB5A}" presName="linearFlow" presStyleCnt="0">
        <dgm:presLayoutVars>
          <dgm:resizeHandles val="exact"/>
        </dgm:presLayoutVars>
      </dgm:prSet>
      <dgm:spPr/>
    </dgm:pt>
    <dgm:pt modelId="{0EB79BC4-9D2B-42DD-9DE7-F9EB5A88B210}" type="pres">
      <dgm:prSet presAssocID="{90A6B874-D91A-4ECA-9E84-02DC7BB10A1C}" presName="node" presStyleLbl="node1" presStyleIdx="0" presStyleCnt="3">
        <dgm:presLayoutVars>
          <dgm:bulletEnabled val="1"/>
        </dgm:presLayoutVars>
      </dgm:prSet>
      <dgm:spPr/>
    </dgm:pt>
    <dgm:pt modelId="{72FCDDF9-D35D-400B-A4C7-99B795A654B1}" type="pres">
      <dgm:prSet presAssocID="{191A7793-3745-4263-BBA5-4308564273B4}" presName="sibTrans" presStyleLbl="sibTrans2D1" presStyleIdx="0" presStyleCnt="2"/>
      <dgm:spPr/>
    </dgm:pt>
    <dgm:pt modelId="{86AFD23D-3BF4-40C9-BC80-8C96992E2563}" type="pres">
      <dgm:prSet presAssocID="{191A7793-3745-4263-BBA5-4308564273B4}" presName="connectorText" presStyleLbl="sibTrans2D1" presStyleIdx="0" presStyleCnt="2"/>
      <dgm:spPr/>
    </dgm:pt>
    <dgm:pt modelId="{836216F1-56EC-4CCB-A7F1-51A3040DF701}" type="pres">
      <dgm:prSet presAssocID="{E1D73CBD-15F4-4866-838D-F26E08A156E1}" presName="node" presStyleLbl="node1" presStyleIdx="1" presStyleCnt="3">
        <dgm:presLayoutVars>
          <dgm:bulletEnabled val="1"/>
        </dgm:presLayoutVars>
      </dgm:prSet>
      <dgm:spPr/>
    </dgm:pt>
    <dgm:pt modelId="{1968F11E-8B6D-4B98-B0EA-1999215CE39D}" type="pres">
      <dgm:prSet presAssocID="{C7C02D07-B6FC-48EB-819D-23EB804C0459}" presName="sibTrans" presStyleLbl="sibTrans2D1" presStyleIdx="1" presStyleCnt="2"/>
      <dgm:spPr/>
    </dgm:pt>
    <dgm:pt modelId="{F44AF33D-A15A-4521-91D1-8CFF13C13963}" type="pres">
      <dgm:prSet presAssocID="{C7C02D07-B6FC-48EB-819D-23EB804C0459}" presName="connectorText" presStyleLbl="sibTrans2D1" presStyleIdx="1" presStyleCnt="2"/>
      <dgm:spPr/>
    </dgm:pt>
    <dgm:pt modelId="{B496CC37-9AC0-46F8-9663-FA408CCE0A64}" type="pres">
      <dgm:prSet presAssocID="{C52181AD-2FDB-43BF-8905-D49CC2D11EB6}" presName="node" presStyleLbl="node1" presStyleIdx="2" presStyleCnt="3">
        <dgm:presLayoutVars>
          <dgm:bulletEnabled val="1"/>
        </dgm:presLayoutVars>
      </dgm:prSet>
      <dgm:spPr/>
    </dgm:pt>
  </dgm:ptLst>
  <dgm:cxnLst>
    <dgm:cxn modelId="{2562F903-3B7A-4DFF-849E-A3490C822FB0}" type="presOf" srcId="{C7C02D07-B6FC-48EB-819D-23EB804C0459}" destId="{1968F11E-8B6D-4B98-B0EA-1999215CE39D}" srcOrd="0" destOrd="0" presId="urn:microsoft.com/office/officeart/2005/8/layout/process2"/>
    <dgm:cxn modelId="{E6DDA917-95B5-4826-9627-823EBDD82899}" type="presOf" srcId="{191A7793-3745-4263-BBA5-4308564273B4}" destId="{86AFD23D-3BF4-40C9-BC80-8C96992E2563}" srcOrd="1" destOrd="0" presId="urn:microsoft.com/office/officeart/2005/8/layout/process2"/>
    <dgm:cxn modelId="{B55FFF1F-9D4C-4F55-B0DA-29D187E265D7}" srcId="{AE6125F1-E9C1-46BA-BE43-DF921041BB5A}" destId="{90A6B874-D91A-4ECA-9E84-02DC7BB10A1C}" srcOrd="0" destOrd="0" parTransId="{AA71C4BC-289E-4F54-8E5F-AC55FF2104A2}" sibTransId="{191A7793-3745-4263-BBA5-4308564273B4}"/>
    <dgm:cxn modelId="{29B17F21-C6EB-4454-9A35-1D469756FB58}" type="presOf" srcId="{191A7793-3745-4263-BBA5-4308564273B4}" destId="{72FCDDF9-D35D-400B-A4C7-99B795A654B1}" srcOrd="0" destOrd="0" presId="urn:microsoft.com/office/officeart/2005/8/layout/process2"/>
    <dgm:cxn modelId="{A71F5430-150C-4620-B50D-669ED092CD10}" type="presOf" srcId="{90A6B874-D91A-4ECA-9E84-02DC7BB10A1C}" destId="{0EB79BC4-9D2B-42DD-9DE7-F9EB5A88B210}" srcOrd="0" destOrd="0" presId="urn:microsoft.com/office/officeart/2005/8/layout/process2"/>
    <dgm:cxn modelId="{B62E8238-15FA-49F3-ADE0-F5CFBCFC01CE}" type="presOf" srcId="{E1D73CBD-15F4-4866-838D-F26E08A156E1}" destId="{836216F1-56EC-4CCB-A7F1-51A3040DF701}" srcOrd="0" destOrd="0" presId="urn:microsoft.com/office/officeart/2005/8/layout/process2"/>
    <dgm:cxn modelId="{B182AA64-AA2E-40AF-A90C-9E939D66F4F8}" srcId="{AE6125F1-E9C1-46BA-BE43-DF921041BB5A}" destId="{E1D73CBD-15F4-4866-838D-F26E08A156E1}" srcOrd="1" destOrd="0" parTransId="{3FCFFD23-C562-4644-A899-BD3D223C9277}" sibTransId="{C7C02D07-B6FC-48EB-819D-23EB804C0459}"/>
    <dgm:cxn modelId="{D9940556-0BD5-49F4-8557-A32718B66D76}" type="presOf" srcId="{C52181AD-2FDB-43BF-8905-D49CC2D11EB6}" destId="{B496CC37-9AC0-46F8-9663-FA408CCE0A64}" srcOrd="0" destOrd="0" presId="urn:microsoft.com/office/officeart/2005/8/layout/process2"/>
    <dgm:cxn modelId="{EFA4F27E-B806-4814-A14B-5CB2AB8F51DB}" type="presOf" srcId="{AE6125F1-E9C1-46BA-BE43-DF921041BB5A}" destId="{1691D7E3-B8E1-4AB1-AA0D-BA762F93A605}" srcOrd="0" destOrd="0" presId="urn:microsoft.com/office/officeart/2005/8/layout/process2"/>
    <dgm:cxn modelId="{6BEFC7A2-523F-41D2-AFB2-2FE817391C91}" srcId="{AE6125F1-E9C1-46BA-BE43-DF921041BB5A}" destId="{C52181AD-2FDB-43BF-8905-D49CC2D11EB6}" srcOrd="2" destOrd="0" parTransId="{762CC737-3DE0-4330-9097-F167E2996355}" sibTransId="{5C80BA00-0564-42D2-A6E8-2A4FC3D365CE}"/>
    <dgm:cxn modelId="{3C9051F9-BE4D-4FF2-AB3A-E46626054F69}" type="presOf" srcId="{C7C02D07-B6FC-48EB-819D-23EB804C0459}" destId="{F44AF33D-A15A-4521-91D1-8CFF13C13963}" srcOrd="1" destOrd="0" presId="urn:microsoft.com/office/officeart/2005/8/layout/process2"/>
    <dgm:cxn modelId="{6B3D3549-1047-4F74-89A2-D248B583A8F0}" type="presParOf" srcId="{1691D7E3-B8E1-4AB1-AA0D-BA762F93A605}" destId="{0EB79BC4-9D2B-42DD-9DE7-F9EB5A88B210}" srcOrd="0" destOrd="0" presId="urn:microsoft.com/office/officeart/2005/8/layout/process2"/>
    <dgm:cxn modelId="{12C912B9-318C-4FA3-BA46-04B89A2D4203}" type="presParOf" srcId="{1691D7E3-B8E1-4AB1-AA0D-BA762F93A605}" destId="{72FCDDF9-D35D-400B-A4C7-99B795A654B1}" srcOrd="1" destOrd="0" presId="urn:microsoft.com/office/officeart/2005/8/layout/process2"/>
    <dgm:cxn modelId="{A16A9291-B8C3-4212-9C4E-E3CD4701D3EC}" type="presParOf" srcId="{72FCDDF9-D35D-400B-A4C7-99B795A654B1}" destId="{86AFD23D-3BF4-40C9-BC80-8C96992E2563}" srcOrd="0" destOrd="0" presId="urn:microsoft.com/office/officeart/2005/8/layout/process2"/>
    <dgm:cxn modelId="{DBD365A2-8CD1-46C3-AC81-6993E83F0D81}" type="presParOf" srcId="{1691D7E3-B8E1-4AB1-AA0D-BA762F93A605}" destId="{836216F1-56EC-4CCB-A7F1-51A3040DF701}" srcOrd="2" destOrd="0" presId="urn:microsoft.com/office/officeart/2005/8/layout/process2"/>
    <dgm:cxn modelId="{FE17D593-3F62-48CE-8533-58610FD339C5}" type="presParOf" srcId="{1691D7E3-B8E1-4AB1-AA0D-BA762F93A605}" destId="{1968F11E-8B6D-4B98-B0EA-1999215CE39D}" srcOrd="3" destOrd="0" presId="urn:microsoft.com/office/officeart/2005/8/layout/process2"/>
    <dgm:cxn modelId="{C5240211-6C6A-4E4F-B0E9-F18FF1467E78}" type="presParOf" srcId="{1968F11E-8B6D-4B98-B0EA-1999215CE39D}" destId="{F44AF33D-A15A-4521-91D1-8CFF13C13963}" srcOrd="0" destOrd="0" presId="urn:microsoft.com/office/officeart/2005/8/layout/process2"/>
    <dgm:cxn modelId="{DBE10939-8FB1-4521-BAA5-6F25E286A6DC}" type="presParOf" srcId="{1691D7E3-B8E1-4AB1-AA0D-BA762F93A605}" destId="{B496CC37-9AC0-46F8-9663-FA408CCE0A64}"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6125F1-E9C1-46BA-BE43-DF921041BB5A}" type="doc">
      <dgm:prSet loTypeId="urn:microsoft.com/office/officeart/2005/8/layout/process2" loCatId="process" qsTypeId="urn:microsoft.com/office/officeart/2005/8/quickstyle/simple1" qsCatId="simple" csTypeId="urn:microsoft.com/office/officeart/2005/8/colors/colorful1" csCatId="colorful" phldr="1"/>
      <dgm:spPr/>
    </dgm:pt>
    <dgm:pt modelId="{C52181AD-2FDB-43BF-8905-D49CC2D11EB6}">
      <dgm:prSet phldrT="[Text]" phldr="0"/>
      <dgm:spPr/>
      <dgm:t>
        <a:bodyPr/>
        <a:lstStyle/>
        <a:p>
          <a:pPr rtl="0"/>
          <a:r>
            <a:rPr lang="en-US" dirty="0">
              <a:latin typeface="Gill Sans MT" panose="020B0502020104020203"/>
            </a:rPr>
            <a:t>Resources indicate that because of this, Cicely often went without work while awaiting roles she deemed appropriate. </a:t>
          </a:r>
          <a:endParaRPr lang="en-US" dirty="0"/>
        </a:p>
      </dgm:t>
    </dgm:pt>
    <dgm:pt modelId="{762CC737-3DE0-4330-9097-F167E2996355}" type="parTrans" cxnId="{6BEFC7A2-523F-41D2-AFB2-2FE817391C91}">
      <dgm:prSet/>
      <dgm:spPr/>
    </dgm:pt>
    <dgm:pt modelId="{5C80BA00-0564-42D2-A6E8-2A4FC3D365CE}" type="sibTrans" cxnId="{6BEFC7A2-523F-41D2-AFB2-2FE817391C91}">
      <dgm:prSet/>
      <dgm:spPr/>
      <dgm:t>
        <a:bodyPr/>
        <a:lstStyle/>
        <a:p>
          <a:endParaRPr lang="en-US"/>
        </a:p>
      </dgm:t>
    </dgm:pt>
    <dgm:pt modelId="{90A6B874-D91A-4ECA-9E84-02DC7BB10A1C}">
      <dgm:prSet phldr="0"/>
      <dgm:spPr/>
      <dgm:t>
        <a:bodyPr/>
        <a:lstStyle/>
        <a:p>
          <a:pPr rtl="0"/>
          <a:r>
            <a:rPr lang="en-US" dirty="0">
              <a:latin typeface="Gill Sans MT" panose="020B0502020104020203"/>
            </a:rPr>
            <a:t>Throughout her career, Cicely courageously insisted that she only wanted roles that portrayed Black women with dignity and respect. </a:t>
          </a:r>
          <a:endParaRPr lang="en-US" dirty="0"/>
        </a:p>
      </dgm:t>
    </dgm:pt>
    <dgm:pt modelId="{AA71C4BC-289E-4F54-8E5F-AC55FF2104A2}" type="parTrans" cxnId="{B55FFF1F-9D4C-4F55-B0DA-29D187E265D7}">
      <dgm:prSet/>
      <dgm:spPr/>
    </dgm:pt>
    <dgm:pt modelId="{191A7793-3745-4263-BBA5-4308564273B4}" type="sibTrans" cxnId="{B55FFF1F-9D4C-4F55-B0DA-29D187E265D7}">
      <dgm:prSet/>
      <dgm:spPr/>
      <dgm:t>
        <a:bodyPr/>
        <a:lstStyle/>
        <a:p>
          <a:endParaRPr lang="en-US"/>
        </a:p>
      </dgm:t>
    </dgm:pt>
    <dgm:pt modelId="{0BD1C3F2-AC13-4153-936F-C750C8D305C7}">
      <dgm:prSet phldr="0"/>
      <dgm:spPr/>
      <dgm:t>
        <a:bodyPr/>
        <a:lstStyle/>
        <a:p>
          <a:pPr rtl="0"/>
          <a:r>
            <a:rPr lang="en-US" dirty="0">
              <a:latin typeface="Gill Sans MT" panose="020B0502020104020203"/>
            </a:rPr>
            <a:t>What kind of impact, if any, do you think that stance has had on the movie/television industry?</a:t>
          </a:r>
        </a:p>
      </dgm:t>
    </dgm:pt>
    <dgm:pt modelId="{268AC57F-D6EF-469F-A2AC-8B88CD8F77C5}" type="parTrans" cxnId="{88A108F7-C3C1-4215-81C4-C024F80CF384}">
      <dgm:prSet/>
      <dgm:spPr/>
    </dgm:pt>
    <dgm:pt modelId="{1B318F1C-90F3-4279-953F-962293EC4EB7}" type="sibTrans" cxnId="{88A108F7-C3C1-4215-81C4-C024F80CF384}">
      <dgm:prSet/>
      <dgm:spPr/>
    </dgm:pt>
    <dgm:pt modelId="{1691D7E3-B8E1-4AB1-AA0D-BA762F93A605}" type="pres">
      <dgm:prSet presAssocID="{AE6125F1-E9C1-46BA-BE43-DF921041BB5A}" presName="linearFlow" presStyleCnt="0">
        <dgm:presLayoutVars>
          <dgm:resizeHandles val="exact"/>
        </dgm:presLayoutVars>
      </dgm:prSet>
      <dgm:spPr/>
    </dgm:pt>
    <dgm:pt modelId="{0EB79BC4-9D2B-42DD-9DE7-F9EB5A88B210}" type="pres">
      <dgm:prSet presAssocID="{90A6B874-D91A-4ECA-9E84-02DC7BB10A1C}" presName="node" presStyleLbl="node1" presStyleIdx="0" presStyleCnt="3">
        <dgm:presLayoutVars>
          <dgm:bulletEnabled val="1"/>
        </dgm:presLayoutVars>
      </dgm:prSet>
      <dgm:spPr/>
    </dgm:pt>
    <dgm:pt modelId="{72FCDDF9-D35D-400B-A4C7-99B795A654B1}" type="pres">
      <dgm:prSet presAssocID="{191A7793-3745-4263-BBA5-4308564273B4}" presName="sibTrans" presStyleLbl="sibTrans2D1" presStyleIdx="0" presStyleCnt="2"/>
      <dgm:spPr/>
    </dgm:pt>
    <dgm:pt modelId="{86AFD23D-3BF4-40C9-BC80-8C96992E2563}" type="pres">
      <dgm:prSet presAssocID="{191A7793-3745-4263-BBA5-4308564273B4}" presName="connectorText" presStyleLbl="sibTrans2D1" presStyleIdx="0" presStyleCnt="2"/>
      <dgm:spPr/>
    </dgm:pt>
    <dgm:pt modelId="{B496CC37-9AC0-46F8-9663-FA408CCE0A64}" type="pres">
      <dgm:prSet presAssocID="{C52181AD-2FDB-43BF-8905-D49CC2D11EB6}" presName="node" presStyleLbl="node1" presStyleIdx="1" presStyleCnt="3">
        <dgm:presLayoutVars>
          <dgm:bulletEnabled val="1"/>
        </dgm:presLayoutVars>
      </dgm:prSet>
      <dgm:spPr/>
    </dgm:pt>
    <dgm:pt modelId="{B38DACFC-A9D0-4104-B8AE-C6EBF256A65D}" type="pres">
      <dgm:prSet presAssocID="{5C80BA00-0564-42D2-A6E8-2A4FC3D365CE}" presName="sibTrans" presStyleLbl="sibTrans2D1" presStyleIdx="1" presStyleCnt="2"/>
      <dgm:spPr/>
    </dgm:pt>
    <dgm:pt modelId="{8D8AE7C4-BE10-4AF8-9CDF-EA0B4FA3EBF0}" type="pres">
      <dgm:prSet presAssocID="{5C80BA00-0564-42D2-A6E8-2A4FC3D365CE}" presName="connectorText" presStyleLbl="sibTrans2D1" presStyleIdx="1" presStyleCnt="2"/>
      <dgm:spPr/>
    </dgm:pt>
    <dgm:pt modelId="{D9C8FF49-D1E4-430E-90C5-42B1D26267EF}" type="pres">
      <dgm:prSet presAssocID="{0BD1C3F2-AC13-4153-936F-C750C8D305C7}" presName="node" presStyleLbl="node1" presStyleIdx="2" presStyleCnt="3">
        <dgm:presLayoutVars>
          <dgm:bulletEnabled val="1"/>
        </dgm:presLayoutVars>
      </dgm:prSet>
      <dgm:spPr/>
    </dgm:pt>
  </dgm:ptLst>
  <dgm:cxnLst>
    <dgm:cxn modelId="{0305D802-1791-482E-86E7-57CF6BE663F2}" type="presOf" srcId="{90A6B874-D91A-4ECA-9E84-02DC7BB10A1C}" destId="{0EB79BC4-9D2B-42DD-9DE7-F9EB5A88B210}" srcOrd="0" destOrd="0" presId="urn:microsoft.com/office/officeart/2005/8/layout/process2"/>
    <dgm:cxn modelId="{B55FFF1F-9D4C-4F55-B0DA-29D187E265D7}" srcId="{AE6125F1-E9C1-46BA-BE43-DF921041BB5A}" destId="{90A6B874-D91A-4ECA-9E84-02DC7BB10A1C}" srcOrd="0" destOrd="0" parTransId="{AA71C4BC-289E-4F54-8E5F-AC55FF2104A2}" sibTransId="{191A7793-3745-4263-BBA5-4308564273B4}"/>
    <dgm:cxn modelId="{2C41BE32-3AD5-4437-9DE7-ED289D952503}" type="presOf" srcId="{0BD1C3F2-AC13-4153-936F-C750C8D305C7}" destId="{D9C8FF49-D1E4-430E-90C5-42B1D26267EF}" srcOrd="0" destOrd="0" presId="urn:microsoft.com/office/officeart/2005/8/layout/process2"/>
    <dgm:cxn modelId="{EFA4F27E-B806-4814-A14B-5CB2AB8F51DB}" type="presOf" srcId="{AE6125F1-E9C1-46BA-BE43-DF921041BB5A}" destId="{1691D7E3-B8E1-4AB1-AA0D-BA762F93A605}" srcOrd="0" destOrd="0" presId="urn:microsoft.com/office/officeart/2005/8/layout/process2"/>
    <dgm:cxn modelId="{6BEFC7A2-523F-41D2-AFB2-2FE817391C91}" srcId="{AE6125F1-E9C1-46BA-BE43-DF921041BB5A}" destId="{C52181AD-2FDB-43BF-8905-D49CC2D11EB6}" srcOrd="1" destOrd="0" parTransId="{762CC737-3DE0-4330-9097-F167E2996355}" sibTransId="{5C80BA00-0564-42D2-A6E8-2A4FC3D365CE}"/>
    <dgm:cxn modelId="{6D7FD6CB-412B-4E0B-8762-F3E7FDE0926B}" type="presOf" srcId="{5C80BA00-0564-42D2-A6E8-2A4FC3D365CE}" destId="{B38DACFC-A9D0-4104-B8AE-C6EBF256A65D}" srcOrd="0" destOrd="0" presId="urn:microsoft.com/office/officeart/2005/8/layout/process2"/>
    <dgm:cxn modelId="{A5FD55CC-77F8-4745-8728-6668E2087456}" type="presOf" srcId="{C52181AD-2FDB-43BF-8905-D49CC2D11EB6}" destId="{B496CC37-9AC0-46F8-9663-FA408CCE0A64}" srcOrd="0" destOrd="0" presId="urn:microsoft.com/office/officeart/2005/8/layout/process2"/>
    <dgm:cxn modelId="{781288DA-3271-4B7B-9F23-D7841D7DD96B}" type="presOf" srcId="{191A7793-3745-4263-BBA5-4308564273B4}" destId="{72FCDDF9-D35D-400B-A4C7-99B795A654B1}" srcOrd="0" destOrd="0" presId="urn:microsoft.com/office/officeart/2005/8/layout/process2"/>
    <dgm:cxn modelId="{FB3371E0-FDB1-4FC0-80A0-68CFF7F3DAE0}" type="presOf" srcId="{191A7793-3745-4263-BBA5-4308564273B4}" destId="{86AFD23D-3BF4-40C9-BC80-8C96992E2563}" srcOrd="1" destOrd="0" presId="urn:microsoft.com/office/officeart/2005/8/layout/process2"/>
    <dgm:cxn modelId="{88A108F7-C3C1-4215-81C4-C024F80CF384}" srcId="{AE6125F1-E9C1-46BA-BE43-DF921041BB5A}" destId="{0BD1C3F2-AC13-4153-936F-C750C8D305C7}" srcOrd="2" destOrd="0" parTransId="{268AC57F-D6EF-469F-A2AC-8B88CD8F77C5}" sibTransId="{1B318F1C-90F3-4279-953F-962293EC4EB7}"/>
    <dgm:cxn modelId="{E5CEA0FF-F469-45BF-97FC-E360B6EFFAD1}" type="presOf" srcId="{5C80BA00-0564-42D2-A6E8-2A4FC3D365CE}" destId="{8D8AE7C4-BE10-4AF8-9CDF-EA0B4FA3EBF0}" srcOrd="1" destOrd="0" presId="urn:microsoft.com/office/officeart/2005/8/layout/process2"/>
    <dgm:cxn modelId="{B020D250-254B-4976-ADD9-149FC2590318}" type="presParOf" srcId="{1691D7E3-B8E1-4AB1-AA0D-BA762F93A605}" destId="{0EB79BC4-9D2B-42DD-9DE7-F9EB5A88B210}" srcOrd="0" destOrd="0" presId="urn:microsoft.com/office/officeart/2005/8/layout/process2"/>
    <dgm:cxn modelId="{97E0F4BA-5E43-4109-A3A1-98F40334EA9A}" type="presParOf" srcId="{1691D7E3-B8E1-4AB1-AA0D-BA762F93A605}" destId="{72FCDDF9-D35D-400B-A4C7-99B795A654B1}" srcOrd="1" destOrd="0" presId="urn:microsoft.com/office/officeart/2005/8/layout/process2"/>
    <dgm:cxn modelId="{25103C95-48D8-4C28-BC71-AD35B13B16C7}" type="presParOf" srcId="{72FCDDF9-D35D-400B-A4C7-99B795A654B1}" destId="{86AFD23D-3BF4-40C9-BC80-8C96992E2563}" srcOrd="0" destOrd="0" presId="urn:microsoft.com/office/officeart/2005/8/layout/process2"/>
    <dgm:cxn modelId="{EBCC4012-5257-44E0-A8EF-05CF50505811}" type="presParOf" srcId="{1691D7E3-B8E1-4AB1-AA0D-BA762F93A605}" destId="{B496CC37-9AC0-46F8-9663-FA408CCE0A64}" srcOrd="2" destOrd="0" presId="urn:microsoft.com/office/officeart/2005/8/layout/process2"/>
    <dgm:cxn modelId="{AC3D5DC7-1D58-484F-8B2E-345633F40B5E}" type="presParOf" srcId="{1691D7E3-B8E1-4AB1-AA0D-BA762F93A605}" destId="{B38DACFC-A9D0-4104-B8AE-C6EBF256A65D}" srcOrd="3" destOrd="0" presId="urn:microsoft.com/office/officeart/2005/8/layout/process2"/>
    <dgm:cxn modelId="{3B3956BD-38E2-4D89-BD0A-D67362C71597}" type="presParOf" srcId="{B38DACFC-A9D0-4104-B8AE-C6EBF256A65D}" destId="{8D8AE7C4-BE10-4AF8-9CDF-EA0B4FA3EBF0}" srcOrd="0" destOrd="0" presId="urn:microsoft.com/office/officeart/2005/8/layout/process2"/>
    <dgm:cxn modelId="{5935D088-092A-4E72-A86E-E44B786EB293}" type="presParOf" srcId="{1691D7E3-B8E1-4AB1-AA0D-BA762F93A605}" destId="{D9C8FF49-D1E4-430E-90C5-42B1D26267E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DBD936-69D2-45B3-BE27-69424ECB0886}"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B1C6D0E-AFBD-426A-8E0B-F5204030D41E}">
      <dgm:prSet/>
      <dgm:spPr/>
      <dgm:t>
        <a:bodyPr/>
        <a:lstStyle/>
        <a:p>
          <a:pPr>
            <a:defRPr cap="all"/>
          </a:pPr>
          <a:r>
            <a:rPr lang="en-US" dirty="0"/>
            <a:t>Money</a:t>
          </a:r>
        </a:p>
      </dgm:t>
    </dgm:pt>
    <dgm:pt modelId="{C33C90FE-708C-4FE5-A47F-919138B343E1}" type="parTrans" cxnId="{2D0C3980-673B-4C67-B61F-7D19012B8F76}">
      <dgm:prSet/>
      <dgm:spPr/>
      <dgm:t>
        <a:bodyPr/>
        <a:lstStyle/>
        <a:p>
          <a:endParaRPr lang="en-US"/>
        </a:p>
      </dgm:t>
    </dgm:pt>
    <dgm:pt modelId="{9E04F29B-7398-4904-8CB9-16985B5DC329}" type="sibTrans" cxnId="{2D0C3980-673B-4C67-B61F-7D19012B8F76}">
      <dgm:prSet/>
      <dgm:spPr/>
      <dgm:t>
        <a:bodyPr/>
        <a:lstStyle/>
        <a:p>
          <a:endParaRPr lang="en-US"/>
        </a:p>
      </dgm:t>
    </dgm:pt>
    <dgm:pt modelId="{4502AB3D-B24E-404E-9761-22E5EF177889}">
      <dgm:prSet/>
      <dgm:spPr/>
      <dgm:t>
        <a:bodyPr/>
        <a:lstStyle/>
        <a:p>
          <a:pPr rtl="0">
            <a:defRPr cap="all"/>
          </a:pPr>
          <a:r>
            <a:rPr lang="en-US" dirty="0">
              <a:latin typeface="Gill Sans MT" panose="020B0502020104020203"/>
            </a:rPr>
            <a:t>An impact</a:t>
          </a:r>
          <a:endParaRPr lang="en-US" dirty="0"/>
        </a:p>
      </dgm:t>
    </dgm:pt>
    <dgm:pt modelId="{FAC1BCF5-7460-444D-866B-BBCB89CD6FE2}" type="parTrans" cxnId="{8662341B-F6B1-47EF-80FB-D1BE9B9F3588}">
      <dgm:prSet/>
      <dgm:spPr/>
      <dgm:t>
        <a:bodyPr/>
        <a:lstStyle/>
        <a:p>
          <a:endParaRPr lang="en-US"/>
        </a:p>
      </dgm:t>
    </dgm:pt>
    <dgm:pt modelId="{B5FE7165-7C5B-4694-9469-E7CFC29CECF0}" type="sibTrans" cxnId="{8662341B-F6B1-47EF-80FB-D1BE9B9F3588}">
      <dgm:prSet/>
      <dgm:spPr/>
      <dgm:t>
        <a:bodyPr/>
        <a:lstStyle/>
        <a:p>
          <a:endParaRPr lang="en-US"/>
        </a:p>
      </dgm:t>
    </dgm:pt>
    <dgm:pt modelId="{A60D11AF-3352-4A8B-A11B-2F9B6FC9EC5A}" type="pres">
      <dgm:prSet presAssocID="{22DBD936-69D2-45B3-BE27-69424ECB0886}" presName="root" presStyleCnt="0">
        <dgm:presLayoutVars>
          <dgm:dir/>
          <dgm:resizeHandles val="exact"/>
        </dgm:presLayoutVars>
      </dgm:prSet>
      <dgm:spPr/>
    </dgm:pt>
    <dgm:pt modelId="{B4C2D5B8-4151-45BC-A62B-7EE1392C0106}" type="pres">
      <dgm:prSet presAssocID="{6B1C6D0E-AFBD-426A-8E0B-F5204030D41E}" presName="compNode" presStyleCnt="0"/>
      <dgm:spPr/>
    </dgm:pt>
    <dgm:pt modelId="{B334DD03-1146-4AD8-BD6C-DD14D92C9AA5}" type="pres">
      <dgm:prSet presAssocID="{6B1C6D0E-AFBD-426A-8E0B-F5204030D41E}" presName="iconBgRect" presStyleLbl="bgShp" presStyleIdx="0" presStyleCnt="2"/>
      <dgm:spPr>
        <a:prstGeom prst="round2DiagRect">
          <a:avLst>
            <a:gd name="adj1" fmla="val 29727"/>
            <a:gd name="adj2" fmla="val 0"/>
          </a:avLst>
        </a:prstGeom>
      </dgm:spPr>
    </dgm:pt>
    <dgm:pt modelId="{B51D7FE3-0B10-46A5-883A-C81FCBB18047}" type="pres">
      <dgm:prSet presAssocID="{6B1C6D0E-AFBD-426A-8E0B-F5204030D41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07C9F472-C718-4B5B-9F5C-7C8CE50214BE}" type="pres">
      <dgm:prSet presAssocID="{6B1C6D0E-AFBD-426A-8E0B-F5204030D41E}" presName="spaceRect" presStyleCnt="0"/>
      <dgm:spPr/>
    </dgm:pt>
    <dgm:pt modelId="{5C0396CE-B738-42AA-A3EF-AE25F76CB088}" type="pres">
      <dgm:prSet presAssocID="{6B1C6D0E-AFBD-426A-8E0B-F5204030D41E}" presName="textRect" presStyleLbl="revTx" presStyleIdx="0" presStyleCnt="2">
        <dgm:presLayoutVars>
          <dgm:chMax val="1"/>
          <dgm:chPref val="1"/>
        </dgm:presLayoutVars>
      </dgm:prSet>
      <dgm:spPr/>
    </dgm:pt>
    <dgm:pt modelId="{977E7A37-6B07-4511-B8CA-298FE0E93C28}" type="pres">
      <dgm:prSet presAssocID="{9E04F29B-7398-4904-8CB9-16985B5DC329}" presName="sibTrans" presStyleCnt="0"/>
      <dgm:spPr/>
    </dgm:pt>
    <dgm:pt modelId="{EDDA2E34-A3E4-4E85-ADE3-35C946740CC3}" type="pres">
      <dgm:prSet presAssocID="{4502AB3D-B24E-404E-9761-22E5EF177889}" presName="compNode" presStyleCnt="0"/>
      <dgm:spPr/>
    </dgm:pt>
    <dgm:pt modelId="{C9D3D798-B9EB-4363-B066-409E372611F8}" type="pres">
      <dgm:prSet presAssocID="{4502AB3D-B24E-404E-9761-22E5EF177889}" presName="iconBgRect" presStyleLbl="bgShp" presStyleIdx="1" presStyleCnt="2"/>
      <dgm:spPr>
        <a:prstGeom prst="round2DiagRect">
          <a:avLst>
            <a:gd name="adj1" fmla="val 29727"/>
            <a:gd name="adj2" fmla="val 0"/>
          </a:avLst>
        </a:prstGeom>
      </dgm:spPr>
    </dgm:pt>
    <dgm:pt modelId="{E3413D75-82A2-4BC3-9284-173D36ADB5D0}" type="pres">
      <dgm:prSet presAssocID="{4502AB3D-B24E-404E-9761-22E5EF1778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CEDCDE51-054F-4488-8819-86D04F20C75A}" type="pres">
      <dgm:prSet presAssocID="{4502AB3D-B24E-404E-9761-22E5EF177889}" presName="spaceRect" presStyleCnt="0"/>
      <dgm:spPr/>
    </dgm:pt>
    <dgm:pt modelId="{A7F6CD9C-0E73-4D5B-B162-544161283385}" type="pres">
      <dgm:prSet presAssocID="{4502AB3D-B24E-404E-9761-22E5EF177889}" presName="textRect" presStyleLbl="revTx" presStyleIdx="1" presStyleCnt="2">
        <dgm:presLayoutVars>
          <dgm:chMax val="1"/>
          <dgm:chPref val="1"/>
        </dgm:presLayoutVars>
      </dgm:prSet>
      <dgm:spPr/>
    </dgm:pt>
  </dgm:ptLst>
  <dgm:cxnLst>
    <dgm:cxn modelId="{8662341B-F6B1-47EF-80FB-D1BE9B9F3588}" srcId="{22DBD936-69D2-45B3-BE27-69424ECB0886}" destId="{4502AB3D-B24E-404E-9761-22E5EF177889}" srcOrd="1" destOrd="0" parTransId="{FAC1BCF5-7460-444D-866B-BBCB89CD6FE2}" sibTransId="{B5FE7165-7C5B-4694-9469-E7CFC29CECF0}"/>
    <dgm:cxn modelId="{DEE3413B-52F8-42A6-A580-3530D8A7EF5D}" type="presOf" srcId="{4502AB3D-B24E-404E-9761-22E5EF177889}" destId="{A7F6CD9C-0E73-4D5B-B162-544161283385}" srcOrd="0" destOrd="0" presId="urn:microsoft.com/office/officeart/2018/5/layout/IconLeafLabelList"/>
    <dgm:cxn modelId="{2D0C3980-673B-4C67-B61F-7D19012B8F76}" srcId="{22DBD936-69D2-45B3-BE27-69424ECB0886}" destId="{6B1C6D0E-AFBD-426A-8E0B-F5204030D41E}" srcOrd="0" destOrd="0" parTransId="{C33C90FE-708C-4FE5-A47F-919138B343E1}" sibTransId="{9E04F29B-7398-4904-8CB9-16985B5DC329}"/>
    <dgm:cxn modelId="{29076C91-722A-4C43-861E-94AA8908FFB2}" type="presOf" srcId="{22DBD936-69D2-45B3-BE27-69424ECB0886}" destId="{A60D11AF-3352-4A8B-A11B-2F9B6FC9EC5A}" srcOrd="0" destOrd="0" presId="urn:microsoft.com/office/officeart/2018/5/layout/IconLeafLabelList"/>
    <dgm:cxn modelId="{47797CAD-21E3-4D52-8122-D85A0808DC82}" type="presOf" srcId="{6B1C6D0E-AFBD-426A-8E0B-F5204030D41E}" destId="{5C0396CE-B738-42AA-A3EF-AE25F76CB088}" srcOrd="0" destOrd="0" presId="urn:microsoft.com/office/officeart/2018/5/layout/IconLeafLabelList"/>
    <dgm:cxn modelId="{32B34008-1770-4D75-8B49-934BCA6A8E59}" type="presParOf" srcId="{A60D11AF-3352-4A8B-A11B-2F9B6FC9EC5A}" destId="{B4C2D5B8-4151-45BC-A62B-7EE1392C0106}" srcOrd="0" destOrd="0" presId="urn:microsoft.com/office/officeart/2018/5/layout/IconLeafLabelList"/>
    <dgm:cxn modelId="{960BE3AD-7486-4D0E-99DC-FC0BF4A7FB9C}" type="presParOf" srcId="{B4C2D5B8-4151-45BC-A62B-7EE1392C0106}" destId="{B334DD03-1146-4AD8-BD6C-DD14D92C9AA5}" srcOrd="0" destOrd="0" presId="urn:microsoft.com/office/officeart/2018/5/layout/IconLeafLabelList"/>
    <dgm:cxn modelId="{0433F5ED-A220-4DD2-B5F2-49E46CD8B9AD}" type="presParOf" srcId="{B4C2D5B8-4151-45BC-A62B-7EE1392C0106}" destId="{B51D7FE3-0B10-46A5-883A-C81FCBB18047}" srcOrd="1" destOrd="0" presId="urn:microsoft.com/office/officeart/2018/5/layout/IconLeafLabelList"/>
    <dgm:cxn modelId="{246E1B62-EC50-4761-A72E-C1454F9D468D}" type="presParOf" srcId="{B4C2D5B8-4151-45BC-A62B-7EE1392C0106}" destId="{07C9F472-C718-4B5B-9F5C-7C8CE50214BE}" srcOrd="2" destOrd="0" presId="urn:microsoft.com/office/officeart/2018/5/layout/IconLeafLabelList"/>
    <dgm:cxn modelId="{2DDD3EED-00C2-4D97-B6E5-92A210114F51}" type="presParOf" srcId="{B4C2D5B8-4151-45BC-A62B-7EE1392C0106}" destId="{5C0396CE-B738-42AA-A3EF-AE25F76CB088}" srcOrd="3" destOrd="0" presId="urn:microsoft.com/office/officeart/2018/5/layout/IconLeafLabelList"/>
    <dgm:cxn modelId="{65D9007B-AE4A-4520-A00E-3E6012BCC4A9}" type="presParOf" srcId="{A60D11AF-3352-4A8B-A11B-2F9B6FC9EC5A}" destId="{977E7A37-6B07-4511-B8CA-298FE0E93C28}" srcOrd="1" destOrd="0" presId="urn:microsoft.com/office/officeart/2018/5/layout/IconLeafLabelList"/>
    <dgm:cxn modelId="{54F74831-FEC0-4D11-AB5D-AB5F943B3DFA}" type="presParOf" srcId="{A60D11AF-3352-4A8B-A11B-2F9B6FC9EC5A}" destId="{EDDA2E34-A3E4-4E85-ADE3-35C946740CC3}" srcOrd="2" destOrd="0" presId="urn:microsoft.com/office/officeart/2018/5/layout/IconLeafLabelList"/>
    <dgm:cxn modelId="{99A1F6CF-4369-4917-846F-957EA97D1317}" type="presParOf" srcId="{EDDA2E34-A3E4-4E85-ADE3-35C946740CC3}" destId="{C9D3D798-B9EB-4363-B066-409E372611F8}" srcOrd="0" destOrd="0" presId="urn:microsoft.com/office/officeart/2018/5/layout/IconLeafLabelList"/>
    <dgm:cxn modelId="{639FCF7B-D289-499A-AC53-384AB61011B0}" type="presParOf" srcId="{EDDA2E34-A3E4-4E85-ADE3-35C946740CC3}" destId="{E3413D75-82A2-4BC3-9284-173D36ADB5D0}" srcOrd="1" destOrd="0" presId="urn:microsoft.com/office/officeart/2018/5/layout/IconLeafLabelList"/>
    <dgm:cxn modelId="{7A6317F5-AFC6-4053-88E0-9A9F4799F5E5}" type="presParOf" srcId="{EDDA2E34-A3E4-4E85-ADE3-35C946740CC3}" destId="{CEDCDE51-054F-4488-8819-86D04F20C75A}" srcOrd="2" destOrd="0" presId="urn:microsoft.com/office/officeart/2018/5/layout/IconLeafLabelList"/>
    <dgm:cxn modelId="{E14FC243-4147-48D2-A9E6-5989BE1D4A93}" type="presParOf" srcId="{EDDA2E34-A3E4-4E85-ADE3-35C946740CC3}" destId="{A7F6CD9C-0E73-4D5B-B162-54416128338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20B54-7D57-47D7-BD33-F117C93DDC40}">
      <dsp:nvSpPr>
        <dsp:cNvPr id="0" name=""/>
        <dsp:cNvSpPr/>
      </dsp:nvSpPr>
      <dsp:spPr>
        <a:xfrm>
          <a:off x="3586484" y="104840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7D18D5-2321-44C8-AA2C-D9B300671F56}">
      <dsp:nvSpPr>
        <dsp:cNvPr id="0" name=""/>
        <dsp:cNvSpPr/>
      </dsp:nvSpPr>
      <dsp:spPr>
        <a:xfrm>
          <a:off x="2398484" y="34625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dirty="0"/>
            <a:t>Snow</a:t>
          </a:r>
        </a:p>
      </dsp:txBody>
      <dsp:txXfrm>
        <a:off x="2398484" y="3462584"/>
        <a:ext cx="4320000" cy="720000"/>
      </dsp:txXfrm>
    </dsp:sp>
    <dsp:sp modelId="{4513A8FA-96BD-4CB0-8DBA-6BD705365CA1}">
      <dsp:nvSpPr>
        <dsp:cNvPr id="0" name=""/>
        <dsp:cNvSpPr/>
      </dsp:nvSpPr>
      <dsp:spPr>
        <a:xfrm>
          <a:off x="8662484" y="1048407"/>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C0919C-804A-4761-BB63-2B7C3D6B7FFA}">
      <dsp:nvSpPr>
        <dsp:cNvPr id="0" name=""/>
        <dsp:cNvSpPr/>
      </dsp:nvSpPr>
      <dsp:spPr>
        <a:xfrm>
          <a:off x="7474484" y="34625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dirty="0">
              <a:latin typeface="Gill Sans MT" panose="020B0502020104020203"/>
            </a:rPr>
            <a:t>Rain</a:t>
          </a:r>
          <a:endParaRPr lang="en-US" sz="5000" kern="1200" dirty="0"/>
        </a:p>
      </dsp:txBody>
      <dsp:txXfrm>
        <a:off x="7474484" y="3462584"/>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7E1D7-4C96-435A-B747-03848492CCCE}">
      <dsp:nvSpPr>
        <dsp:cNvPr id="0" name=""/>
        <dsp:cNvSpPr/>
      </dsp:nvSpPr>
      <dsp:spPr>
        <a:xfrm>
          <a:off x="0" y="671"/>
          <a:ext cx="7573086" cy="1571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16CE6B-AEEF-4722-9B58-801BDFF8661E}">
      <dsp:nvSpPr>
        <dsp:cNvPr id="0" name=""/>
        <dsp:cNvSpPr/>
      </dsp:nvSpPr>
      <dsp:spPr>
        <a:xfrm>
          <a:off x="475231" y="354149"/>
          <a:ext cx="864056" cy="8640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68768C-F923-473E-9E12-9A99E60C3205}">
      <dsp:nvSpPr>
        <dsp:cNvPr id="0" name=""/>
        <dsp:cNvSpPr/>
      </dsp:nvSpPr>
      <dsp:spPr>
        <a:xfrm>
          <a:off x="1814518" y="671"/>
          <a:ext cx="5758567" cy="157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65" tIns="166265" rIns="166265" bIns="166265" numCol="1" spcCol="1270" anchor="ctr" anchorCtr="0">
          <a:noAutofit/>
        </a:bodyPr>
        <a:lstStyle/>
        <a:p>
          <a:pPr marL="0" lvl="0" indent="0" algn="l" defTabSz="1111250" rtl="0">
            <a:lnSpc>
              <a:spcPct val="90000"/>
            </a:lnSpc>
            <a:spcBef>
              <a:spcPct val="0"/>
            </a:spcBef>
            <a:spcAft>
              <a:spcPct val="35000"/>
            </a:spcAft>
            <a:buNone/>
          </a:pPr>
          <a:r>
            <a:rPr lang="en-US" sz="2500" kern="1200" dirty="0"/>
            <a:t>Learn</a:t>
          </a:r>
          <a:r>
            <a:rPr lang="en-US" sz="2500" kern="1200" dirty="0">
              <a:latin typeface="Gill Sans MT" panose="020B0502020104020203"/>
            </a:rPr>
            <a:t> about the life and legacy of Cicely Tyson. </a:t>
          </a:r>
          <a:endParaRPr lang="en-US" sz="2500" kern="1200" dirty="0"/>
        </a:p>
      </dsp:txBody>
      <dsp:txXfrm>
        <a:off x="1814518" y="671"/>
        <a:ext cx="5758567" cy="1571012"/>
      </dsp:txXfrm>
    </dsp:sp>
    <dsp:sp modelId="{D0658DE7-0B75-40E2-81E8-C0C286CA5CDA}">
      <dsp:nvSpPr>
        <dsp:cNvPr id="0" name=""/>
        <dsp:cNvSpPr/>
      </dsp:nvSpPr>
      <dsp:spPr>
        <a:xfrm>
          <a:off x="0" y="1964436"/>
          <a:ext cx="7573086" cy="1571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DD4560-4F01-4640-8BCD-763AAE7B6247}">
      <dsp:nvSpPr>
        <dsp:cNvPr id="0" name=""/>
        <dsp:cNvSpPr/>
      </dsp:nvSpPr>
      <dsp:spPr>
        <a:xfrm>
          <a:off x="475231" y="2317914"/>
          <a:ext cx="864056" cy="8640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205DDCD-9748-4E46-A255-C2673A620F73}">
      <dsp:nvSpPr>
        <dsp:cNvPr id="0" name=""/>
        <dsp:cNvSpPr/>
      </dsp:nvSpPr>
      <dsp:spPr>
        <a:xfrm>
          <a:off x="1814518" y="1964436"/>
          <a:ext cx="5758567" cy="157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65" tIns="166265" rIns="166265" bIns="166265" numCol="1" spcCol="1270" anchor="ctr" anchorCtr="0">
          <a:noAutofit/>
        </a:bodyPr>
        <a:lstStyle/>
        <a:p>
          <a:pPr marL="0" lvl="0" indent="0" algn="l" defTabSz="1111250" rtl="0">
            <a:lnSpc>
              <a:spcPct val="90000"/>
            </a:lnSpc>
            <a:spcBef>
              <a:spcPct val="0"/>
            </a:spcBef>
            <a:spcAft>
              <a:spcPct val="35000"/>
            </a:spcAft>
            <a:buNone/>
          </a:pPr>
          <a:r>
            <a:rPr lang="en-US" sz="2500" kern="1200" dirty="0"/>
            <a:t>Review</a:t>
          </a:r>
          <a:r>
            <a:rPr lang="en-US" sz="2500" kern="1200" dirty="0">
              <a:latin typeface="Gill Sans MT" panose="020B0502020104020203"/>
            </a:rPr>
            <a:t> Cicely Tyson's advocacy. </a:t>
          </a:r>
          <a:endParaRPr lang="en-US" sz="2500" kern="1200" dirty="0"/>
        </a:p>
      </dsp:txBody>
      <dsp:txXfrm>
        <a:off x="1814518" y="1964436"/>
        <a:ext cx="5758567" cy="1571012"/>
      </dsp:txXfrm>
    </dsp:sp>
    <dsp:sp modelId="{A28F124D-1814-4888-B283-7E05DD0E84D7}">
      <dsp:nvSpPr>
        <dsp:cNvPr id="0" name=""/>
        <dsp:cNvSpPr/>
      </dsp:nvSpPr>
      <dsp:spPr>
        <a:xfrm>
          <a:off x="0" y="3928201"/>
          <a:ext cx="7573086" cy="1571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76289C-4026-46D8-ABA2-EA165DE4D63A}">
      <dsp:nvSpPr>
        <dsp:cNvPr id="0" name=""/>
        <dsp:cNvSpPr/>
      </dsp:nvSpPr>
      <dsp:spPr>
        <a:xfrm>
          <a:off x="475231" y="4281679"/>
          <a:ext cx="864056" cy="8640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47264D-BCB1-4F81-B9FF-B97BCC22FF37}">
      <dsp:nvSpPr>
        <dsp:cNvPr id="0" name=""/>
        <dsp:cNvSpPr/>
      </dsp:nvSpPr>
      <dsp:spPr>
        <a:xfrm>
          <a:off x="1814518" y="3928201"/>
          <a:ext cx="5758567" cy="157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65" tIns="166265" rIns="166265" bIns="166265" numCol="1" spcCol="1270" anchor="ctr" anchorCtr="0">
          <a:noAutofit/>
        </a:bodyPr>
        <a:lstStyle/>
        <a:p>
          <a:pPr marL="0" lvl="0" indent="0" algn="l" defTabSz="1111250" rtl="0">
            <a:lnSpc>
              <a:spcPct val="90000"/>
            </a:lnSpc>
            <a:spcBef>
              <a:spcPct val="0"/>
            </a:spcBef>
            <a:spcAft>
              <a:spcPct val="35000"/>
            </a:spcAft>
            <a:buNone/>
          </a:pPr>
          <a:r>
            <a:rPr lang="en-US" sz="2500" kern="1200" dirty="0"/>
            <a:t>Reflect</a:t>
          </a:r>
          <a:r>
            <a:rPr lang="en-US" sz="2500" kern="1200" dirty="0">
              <a:latin typeface="Gill Sans MT" panose="020B0502020104020203"/>
            </a:rPr>
            <a:t> on the ways in which Cicely Tyson impacted the film industry. </a:t>
          </a:r>
          <a:endParaRPr lang="en-US" sz="2500" kern="1200" dirty="0"/>
        </a:p>
      </dsp:txBody>
      <dsp:txXfrm>
        <a:off x="1814518" y="3928201"/>
        <a:ext cx="5758567" cy="1571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79BC4-9D2B-42DD-9DE7-F9EB5A88B210}">
      <dsp:nvSpPr>
        <dsp:cNvPr id="0" name=""/>
        <dsp:cNvSpPr/>
      </dsp:nvSpPr>
      <dsp:spPr>
        <a:xfrm>
          <a:off x="1898645" y="0"/>
          <a:ext cx="3410850" cy="123469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In the video, Cicely stated that her mother made her move out of the house when she decided she wanted to become an actress. </a:t>
          </a:r>
        </a:p>
      </dsp:txBody>
      <dsp:txXfrm>
        <a:off x="1934808" y="36163"/>
        <a:ext cx="3338524" cy="1162370"/>
      </dsp:txXfrm>
    </dsp:sp>
    <dsp:sp modelId="{72FCDDF9-D35D-400B-A4C7-99B795A654B1}">
      <dsp:nvSpPr>
        <dsp:cNvPr id="0" name=""/>
        <dsp:cNvSpPr/>
      </dsp:nvSpPr>
      <dsp:spPr>
        <a:xfrm rot="5400000">
          <a:off x="3372564" y="1265564"/>
          <a:ext cx="463011" cy="5556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437387" y="1311865"/>
        <a:ext cx="333367" cy="324108"/>
      </dsp:txXfrm>
    </dsp:sp>
    <dsp:sp modelId="{836216F1-56EC-4CCB-A7F1-51A3040DF701}">
      <dsp:nvSpPr>
        <dsp:cNvPr id="0" name=""/>
        <dsp:cNvSpPr/>
      </dsp:nvSpPr>
      <dsp:spPr>
        <a:xfrm>
          <a:off x="1898645" y="1852045"/>
          <a:ext cx="3410850" cy="1234696"/>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At the time, Cicely was trying to raise her daughter as well. </a:t>
          </a:r>
        </a:p>
      </dsp:txBody>
      <dsp:txXfrm>
        <a:off x="1934808" y="1888208"/>
        <a:ext cx="3338524" cy="1162370"/>
      </dsp:txXfrm>
    </dsp:sp>
    <dsp:sp modelId="{1968F11E-8B6D-4B98-B0EA-1999215CE39D}">
      <dsp:nvSpPr>
        <dsp:cNvPr id="0" name=""/>
        <dsp:cNvSpPr/>
      </dsp:nvSpPr>
      <dsp:spPr>
        <a:xfrm rot="5400000">
          <a:off x="3372564" y="3117609"/>
          <a:ext cx="463011" cy="5556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437387" y="3163910"/>
        <a:ext cx="333367" cy="324108"/>
      </dsp:txXfrm>
    </dsp:sp>
    <dsp:sp modelId="{B496CC37-9AC0-46F8-9663-FA408CCE0A64}">
      <dsp:nvSpPr>
        <dsp:cNvPr id="0" name=""/>
        <dsp:cNvSpPr/>
      </dsp:nvSpPr>
      <dsp:spPr>
        <a:xfrm>
          <a:off x="1898645" y="3704090"/>
          <a:ext cx="3410850" cy="1234696"/>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Do you think having children means people have to stop pursuing their dreams? </a:t>
          </a:r>
        </a:p>
      </dsp:txBody>
      <dsp:txXfrm>
        <a:off x="1934808" y="3740253"/>
        <a:ext cx="3338524" cy="1162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79BC4-9D2B-42DD-9DE7-F9EB5A88B210}">
      <dsp:nvSpPr>
        <dsp:cNvPr id="0" name=""/>
        <dsp:cNvSpPr/>
      </dsp:nvSpPr>
      <dsp:spPr>
        <a:xfrm>
          <a:off x="1856202" y="0"/>
          <a:ext cx="3495735" cy="123469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Throughout her career, Cicely courageously insisted that she only wanted roles that portrayed Black women with dignity and respect. </a:t>
          </a:r>
          <a:endParaRPr lang="en-US" sz="1800" kern="1200" dirty="0"/>
        </a:p>
      </dsp:txBody>
      <dsp:txXfrm>
        <a:off x="1892365" y="36163"/>
        <a:ext cx="3423409" cy="1162370"/>
      </dsp:txXfrm>
    </dsp:sp>
    <dsp:sp modelId="{72FCDDF9-D35D-400B-A4C7-99B795A654B1}">
      <dsp:nvSpPr>
        <dsp:cNvPr id="0" name=""/>
        <dsp:cNvSpPr/>
      </dsp:nvSpPr>
      <dsp:spPr>
        <a:xfrm rot="5400000">
          <a:off x="3372564" y="1265564"/>
          <a:ext cx="463011" cy="5556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437387" y="1311865"/>
        <a:ext cx="333367" cy="324108"/>
      </dsp:txXfrm>
    </dsp:sp>
    <dsp:sp modelId="{B496CC37-9AC0-46F8-9663-FA408CCE0A64}">
      <dsp:nvSpPr>
        <dsp:cNvPr id="0" name=""/>
        <dsp:cNvSpPr/>
      </dsp:nvSpPr>
      <dsp:spPr>
        <a:xfrm>
          <a:off x="1856202" y="1852045"/>
          <a:ext cx="3495735" cy="1234696"/>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Resources indicate that because of this, Cicely often went without work while awaiting roles she deemed appropriate. </a:t>
          </a:r>
          <a:endParaRPr lang="en-US" sz="1800" kern="1200" dirty="0"/>
        </a:p>
      </dsp:txBody>
      <dsp:txXfrm>
        <a:off x="1892365" y="1888208"/>
        <a:ext cx="3423409" cy="1162370"/>
      </dsp:txXfrm>
    </dsp:sp>
    <dsp:sp modelId="{B38DACFC-A9D0-4104-B8AE-C6EBF256A65D}">
      <dsp:nvSpPr>
        <dsp:cNvPr id="0" name=""/>
        <dsp:cNvSpPr/>
      </dsp:nvSpPr>
      <dsp:spPr>
        <a:xfrm rot="5400000">
          <a:off x="3372564" y="3117609"/>
          <a:ext cx="463011" cy="5556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437387" y="3163910"/>
        <a:ext cx="333367" cy="324108"/>
      </dsp:txXfrm>
    </dsp:sp>
    <dsp:sp modelId="{D9C8FF49-D1E4-430E-90C5-42B1D26267EF}">
      <dsp:nvSpPr>
        <dsp:cNvPr id="0" name=""/>
        <dsp:cNvSpPr/>
      </dsp:nvSpPr>
      <dsp:spPr>
        <a:xfrm>
          <a:off x="1856202" y="3704090"/>
          <a:ext cx="3495735" cy="1234696"/>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panose="020B0502020104020203"/>
            </a:rPr>
            <a:t>What kind of impact, if any, do you think that stance has had on the movie/television industry?</a:t>
          </a:r>
        </a:p>
      </dsp:txBody>
      <dsp:txXfrm>
        <a:off x="1892365" y="3740253"/>
        <a:ext cx="3423409" cy="11623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4DD03-1146-4AD8-BD6C-DD14D92C9AA5}">
      <dsp:nvSpPr>
        <dsp:cNvPr id="0" name=""/>
        <dsp:cNvSpPr/>
      </dsp:nvSpPr>
      <dsp:spPr>
        <a:xfrm>
          <a:off x="2301974" y="39118"/>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D7FE3-0B10-46A5-883A-C81FCBB18047}">
      <dsp:nvSpPr>
        <dsp:cNvPr id="0" name=""/>
        <dsp:cNvSpPr/>
      </dsp:nvSpPr>
      <dsp:spPr>
        <a:xfrm>
          <a:off x="2769974" y="5071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0396CE-B738-42AA-A3EF-AE25F76CB088}">
      <dsp:nvSpPr>
        <dsp:cNvPr id="0" name=""/>
        <dsp:cNvSpPr/>
      </dsp:nvSpPr>
      <dsp:spPr>
        <a:xfrm>
          <a:off x="1599974"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dirty="0"/>
            <a:t>Money</a:t>
          </a:r>
        </a:p>
      </dsp:txBody>
      <dsp:txXfrm>
        <a:off x="1599974" y="2919119"/>
        <a:ext cx="3600000" cy="720000"/>
      </dsp:txXfrm>
    </dsp:sp>
    <dsp:sp modelId="{C9D3D798-B9EB-4363-B066-409E372611F8}">
      <dsp:nvSpPr>
        <dsp:cNvPr id="0" name=""/>
        <dsp:cNvSpPr/>
      </dsp:nvSpPr>
      <dsp:spPr>
        <a:xfrm>
          <a:off x="6531975" y="39118"/>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13D75-82A2-4BC3-9284-173D36ADB5D0}">
      <dsp:nvSpPr>
        <dsp:cNvPr id="0" name=""/>
        <dsp:cNvSpPr/>
      </dsp:nvSpPr>
      <dsp:spPr>
        <a:xfrm>
          <a:off x="6999975" y="5071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F6CD9C-0E73-4D5B-B162-544161283385}">
      <dsp:nvSpPr>
        <dsp:cNvPr id="0" name=""/>
        <dsp:cNvSpPr/>
      </dsp:nvSpPr>
      <dsp:spPr>
        <a:xfrm>
          <a:off x="5829975"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rtl="0">
            <a:lnSpc>
              <a:spcPct val="90000"/>
            </a:lnSpc>
            <a:spcBef>
              <a:spcPct val="0"/>
            </a:spcBef>
            <a:spcAft>
              <a:spcPct val="35000"/>
            </a:spcAft>
            <a:buNone/>
            <a:defRPr cap="all"/>
          </a:pPr>
          <a:r>
            <a:rPr lang="en-US" sz="4400" kern="1200" dirty="0">
              <a:latin typeface="Gill Sans MT" panose="020B0502020104020203"/>
            </a:rPr>
            <a:t>An impact</a:t>
          </a:r>
          <a:endParaRPr lang="en-US" sz="4400" kern="1200" dirty="0"/>
        </a:p>
      </dsp:txBody>
      <dsp:txXfrm>
        <a:off x="5829975" y="291911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0CDFC-19F9-451A-8465-EB71EAD4278D}" type="datetimeFigureOut">
              <a:rPr lang="en-US"/>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07DD9-2255-4C4F-BAE4-A27102AF35C9}" type="slidenum">
              <a:rPr lang="en-US"/>
              <a:t>‹#›</a:t>
            </a:fld>
            <a:endParaRPr lang="en-US"/>
          </a:p>
        </p:txBody>
      </p:sp>
    </p:spTree>
    <p:extLst>
      <p:ext uri="{BB962C8B-B14F-4D97-AF65-F5344CB8AC3E}">
        <p14:creationId xmlns:p14="http://schemas.microsoft.com/office/powerpoint/2010/main" val="16750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65YduIHohI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f6US9geaSm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the students in this check in question.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2</a:t>
            </a:fld>
            <a:endParaRPr lang="en-US"/>
          </a:p>
        </p:txBody>
      </p:sp>
    </p:spTree>
    <p:extLst>
      <p:ext uri="{BB962C8B-B14F-4D97-AF65-F5344CB8AC3E}">
        <p14:creationId xmlns:p14="http://schemas.microsoft.com/office/powerpoint/2010/main" val="102049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11</a:t>
            </a:fld>
            <a:endParaRPr lang="en-US"/>
          </a:p>
        </p:txBody>
      </p:sp>
    </p:spTree>
    <p:extLst>
      <p:ext uri="{BB962C8B-B14F-4D97-AF65-F5344CB8AC3E}">
        <p14:creationId xmlns:p14="http://schemas.microsoft.com/office/powerpoint/2010/main" val="44487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https://www.youtube.com/watch?v=65YduIHohIE</a:t>
            </a:r>
            <a:endParaRPr lang="en-US" dirty="0"/>
          </a:p>
          <a:p>
            <a:r>
              <a:rPr lang="en-US" dirty="0">
                <a:cs typeface="Calibri"/>
              </a:rPr>
              <a:t>Play the video for the students (3:40).</a:t>
            </a:r>
          </a:p>
        </p:txBody>
      </p:sp>
      <p:sp>
        <p:nvSpPr>
          <p:cNvPr id="4" name="Slide Number Placeholder 3"/>
          <p:cNvSpPr>
            <a:spLocks noGrp="1"/>
          </p:cNvSpPr>
          <p:nvPr>
            <p:ph type="sldNum" sz="quarter" idx="5"/>
          </p:nvPr>
        </p:nvSpPr>
        <p:spPr/>
        <p:txBody>
          <a:bodyPr/>
          <a:lstStyle/>
          <a:p>
            <a:fld id="{E7707DD9-2255-4C4F-BAE4-A27102AF35C9}" type="slidenum">
              <a:rPr lang="en-US"/>
              <a:t>12</a:t>
            </a:fld>
            <a:endParaRPr lang="en-US"/>
          </a:p>
        </p:txBody>
      </p:sp>
    </p:spTree>
    <p:extLst>
      <p:ext uri="{BB962C8B-B14F-4D97-AF65-F5344CB8AC3E}">
        <p14:creationId xmlns:p14="http://schemas.microsoft.com/office/powerpoint/2010/main" val="1325709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the students in this check out question.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13</a:t>
            </a:fld>
            <a:endParaRPr lang="en-US"/>
          </a:p>
        </p:txBody>
      </p:sp>
    </p:spTree>
    <p:extLst>
      <p:ext uri="{BB962C8B-B14F-4D97-AF65-F5344CB8AC3E}">
        <p14:creationId xmlns:p14="http://schemas.microsoft.com/office/powerpoint/2010/main" val="125850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the brief survey by scanning the QR code or using the link below. </a:t>
            </a:r>
          </a:p>
          <a:p>
            <a:endParaRPr lang="en-US" dirty="0"/>
          </a:p>
          <a:p>
            <a:r>
              <a:rPr lang="en-US"/>
              <a:t>https://forms.office.com/r/i9UqyyxzTT</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15</a:t>
            </a:fld>
            <a:endParaRPr lang="en-US"/>
          </a:p>
        </p:txBody>
      </p:sp>
    </p:spTree>
    <p:extLst>
      <p:ext uri="{BB962C8B-B14F-4D97-AF65-F5344CB8AC3E}">
        <p14:creationId xmlns:p14="http://schemas.microsoft.com/office/powerpoint/2010/main" val="39632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aloud for the students </a:t>
            </a:r>
          </a:p>
        </p:txBody>
      </p:sp>
      <p:sp>
        <p:nvSpPr>
          <p:cNvPr id="4" name="Slide Number Placeholder 3"/>
          <p:cNvSpPr>
            <a:spLocks noGrp="1"/>
          </p:cNvSpPr>
          <p:nvPr>
            <p:ph type="sldNum" sz="quarter" idx="5"/>
          </p:nvPr>
        </p:nvSpPr>
        <p:spPr/>
        <p:txBody>
          <a:bodyPr/>
          <a:lstStyle/>
          <a:p>
            <a:fld id="{E7707DD9-2255-4C4F-BAE4-A27102AF35C9}" type="slidenum">
              <a:rPr lang="en-US"/>
              <a:t>3</a:t>
            </a:fld>
            <a:endParaRPr lang="en-US"/>
          </a:p>
        </p:txBody>
      </p:sp>
    </p:spTree>
    <p:extLst>
      <p:ext uri="{BB962C8B-B14F-4D97-AF65-F5344CB8AC3E}">
        <p14:creationId xmlns:p14="http://schemas.microsoft.com/office/powerpoint/2010/main" val="19271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https://www.youtube.com/watch?v=f6US9geaSmA</a:t>
            </a:r>
            <a:endParaRPr lang="en-US"/>
          </a:p>
          <a:p>
            <a:r>
              <a:rPr lang="en-US" dirty="0">
                <a:cs typeface="Calibri"/>
              </a:rPr>
              <a:t>Play the video for the students (9:39)</a:t>
            </a:r>
          </a:p>
          <a:p>
            <a:r>
              <a:rPr lang="en-US" dirty="0">
                <a:cs typeface="Calibri"/>
              </a:rPr>
              <a:t>Let the students know that this piece aired on CBS This Morning on Tuesday January 26, 2021, and Cecily Tyson died on January 28, 2021. </a:t>
            </a:r>
          </a:p>
        </p:txBody>
      </p:sp>
      <p:sp>
        <p:nvSpPr>
          <p:cNvPr id="4" name="Slide Number Placeholder 3"/>
          <p:cNvSpPr>
            <a:spLocks noGrp="1"/>
          </p:cNvSpPr>
          <p:nvPr>
            <p:ph type="sldNum" sz="quarter" idx="5"/>
          </p:nvPr>
        </p:nvSpPr>
        <p:spPr/>
        <p:txBody>
          <a:bodyPr/>
          <a:lstStyle/>
          <a:p>
            <a:fld id="{E7707DD9-2255-4C4F-BAE4-A27102AF35C9}" type="slidenum">
              <a:rPr lang="en-US"/>
              <a:t>4</a:t>
            </a:fld>
            <a:endParaRPr lang="en-US"/>
          </a:p>
        </p:txBody>
      </p:sp>
    </p:spTree>
    <p:extLst>
      <p:ext uri="{BB962C8B-B14F-4D97-AF65-F5344CB8AC3E}">
        <p14:creationId xmlns:p14="http://schemas.microsoft.com/office/powerpoint/2010/main" val="317109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5</a:t>
            </a:fld>
            <a:endParaRPr lang="en-US"/>
          </a:p>
        </p:txBody>
      </p:sp>
    </p:spTree>
    <p:extLst>
      <p:ext uri="{BB962C8B-B14F-4D97-AF65-F5344CB8AC3E}">
        <p14:creationId xmlns:p14="http://schemas.microsoft.com/office/powerpoint/2010/main" val="358181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the reflection question</a:t>
            </a:r>
          </a:p>
        </p:txBody>
      </p:sp>
      <p:sp>
        <p:nvSpPr>
          <p:cNvPr id="4" name="Slide Number Placeholder 3"/>
          <p:cNvSpPr>
            <a:spLocks noGrp="1"/>
          </p:cNvSpPr>
          <p:nvPr>
            <p:ph type="sldNum" sz="quarter" idx="5"/>
          </p:nvPr>
        </p:nvSpPr>
        <p:spPr/>
        <p:txBody>
          <a:bodyPr/>
          <a:lstStyle/>
          <a:p>
            <a:fld id="{E7707DD9-2255-4C4F-BAE4-A27102AF35C9}" type="slidenum">
              <a:rPr lang="en-US"/>
              <a:t>6</a:t>
            </a:fld>
            <a:endParaRPr lang="en-US"/>
          </a:p>
        </p:txBody>
      </p:sp>
    </p:spTree>
    <p:extLst>
      <p:ext uri="{BB962C8B-B14F-4D97-AF65-F5344CB8AC3E}">
        <p14:creationId xmlns:p14="http://schemas.microsoft.com/office/powerpoint/2010/main" val="183917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7</a:t>
            </a:fld>
            <a:endParaRPr lang="en-US"/>
          </a:p>
        </p:txBody>
      </p:sp>
    </p:spTree>
    <p:extLst>
      <p:ext uri="{BB962C8B-B14F-4D97-AF65-F5344CB8AC3E}">
        <p14:creationId xmlns:p14="http://schemas.microsoft.com/office/powerpoint/2010/main" val="425360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8</a:t>
            </a:fld>
            <a:endParaRPr lang="en-US"/>
          </a:p>
        </p:txBody>
      </p:sp>
    </p:spTree>
    <p:extLst>
      <p:ext uri="{BB962C8B-B14F-4D97-AF65-F5344CB8AC3E}">
        <p14:creationId xmlns:p14="http://schemas.microsoft.com/office/powerpoint/2010/main" val="328877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the reflection question </a:t>
            </a:r>
          </a:p>
        </p:txBody>
      </p:sp>
      <p:sp>
        <p:nvSpPr>
          <p:cNvPr id="4" name="Slide Number Placeholder 3"/>
          <p:cNvSpPr>
            <a:spLocks noGrp="1"/>
          </p:cNvSpPr>
          <p:nvPr>
            <p:ph type="sldNum" sz="quarter" idx="5"/>
          </p:nvPr>
        </p:nvSpPr>
        <p:spPr/>
        <p:txBody>
          <a:bodyPr/>
          <a:lstStyle/>
          <a:p>
            <a:fld id="{E7707DD9-2255-4C4F-BAE4-A27102AF35C9}" type="slidenum">
              <a:rPr lang="en-US"/>
              <a:t>9</a:t>
            </a:fld>
            <a:endParaRPr lang="en-US"/>
          </a:p>
        </p:txBody>
      </p:sp>
    </p:spTree>
    <p:extLst>
      <p:ext uri="{BB962C8B-B14F-4D97-AF65-F5344CB8AC3E}">
        <p14:creationId xmlns:p14="http://schemas.microsoft.com/office/powerpoint/2010/main" val="3606915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E7707DD9-2255-4C4F-BAE4-A27102AF35C9}" type="slidenum">
              <a:rPr lang="en-US"/>
              <a:t>10</a:t>
            </a:fld>
            <a:endParaRPr lang="en-US"/>
          </a:p>
        </p:txBody>
      </p:sp>
    </p:spTree>
    <p:extLst>
      <p:ext uri="{BB962C8B-B14F-4D97-AF65-F5344CB8AC3E}">
        <p14:creationId xmlns:p14="http://schemas.microsoft.com/office/powerpoint/2010/main" val="411902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7/25/2022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6211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7732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7/25/2022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1730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5691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7/25/2022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265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342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7/25/2022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108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7/25/2022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1322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866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7/25/2022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5603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7948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7/25/2022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6549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65YduIHohIE?feature=oembed"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f6US9geaSmA?feature=oembed"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223252-3E40-4AD7-91C2-2208720D4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FCAD7B7-D274-4450-8591-C6070F9FD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2873" y="734134"/>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579243" y="1419225"/>
            <a:ext cx="6798608" cy="2085869"/>
          </a:xfrm>
        </p:spPr>
        <p:txBody>
          <a:bodyPr vert="horz" lIns="91440" tIns="45720" rIns="91440" bIns="45720" rtlCol="0">
            <a:normAutofit/>
          </a:bodyPr>
          <a:lstStyle/>
          <a:p>
            <a:r>
              <a:rPr lang="en-US" sz="4800" dirty="0">
                <a:solidFill>
                  <a:srgbClr val="FFFFFF"/>
                </a:solidFill>
              </a:rPr>
              <a:t>Cicely </a:t>
            </a:r>
            <a:r>
              <a:rPr lang="en-US" sz="4800" dirty="0" err="1">
                <a:solidFill>
                  <a:srgbClr val="FFFFFF"/>
                </a:solidFill>
              </a:rPr>
              <a:t>tyson</a:t>
            </a:r>
          </a:p>
        </p:txBody>
      </p:sp>
      <p:sp>
        <p:nvSpPr>
          <p:cNvPr id="3" name="Subtitle 2"/>
          <p:cNvSpPr>
            <a:spLocks noGrp="1"/>
          </p:cNvSpPr>
          <p:nvPr>
            <p:ph type="subTitle" idx="1"/>
          </p:nvPr>
        </p:nvSpPr>
        <p:spPr>
          <a:xfrm>
            <a:off x="4579243" y="3505095"/>
            <a:ext cx="6798608" cy="1733655"/>
          </a:xfrm>
        </p:spPr>
        <p:txBody>
          <a:bodyPr vert="horz" lIns="91440" tIns="45720" rIns="91440" bIns="45720" rtlCol="0">
            <a:normAutofit/>
          </a:bodyPr>
          <a:lstStyle/>
          <a:p>
            <a:pPr>
              <a:lnSpc>
                <a:spcPct val="90000"/>
              </a:lnSpc>
            </a:pPr>
            <a:r>
              <a:rPr lang="en-US" sz="1800" b="1" dirty="0">
                <a:solidFill>
                  <a:schemeClr val="bg2"/>
                </a:solidFill>
              </a:rPr>
              <a:t>Stories of Excellence</a:t>
            </a:r>
            <a:endParaRPr lang="en-US" sz="1800" dirty="0">
              <a:solidFill>
                <a:schemeClr val="bg2"/>
              </a:solidFill>
            </a:endParaRPr>
          </a:p>
          <a:p>
            <a:pPr>
              <a:lnSpc>
                <a:spcPct val="90000"/>
              </a:lnSpc>
            </a:pPr>
            <a:endParaRPr lang="en-US" sz="1400" dirty="0">
              <a:solidFill>
                <a:schemeClr val="bg2"/>
              </a:solidFill>
            </a:endParaRPr>
          </a:p>
          <a:p>
            <a:pPr>
              <a:lnSpc>
                <a:spcPct val="90000"/>
              </a:lnSpc>
            </a:pPr>
            <a:r>
              <a:rPr lang="en-US" sz="1400" dirty="0">
                <a:solidFill>
                  <a:schemeClr val="bg2"/>
                </a:solidFill>
              </a:rPr>
              <a:t>Student health &amp; Human services</a:t>
            </a:r>
          </a:p>
          <a:p>
            <a:pPr>
              <a:lnSpc>
                <a:spcPct val="90000"/>
              </a:lnSpc>
            </a:pPr>
            <a:r>
              <a:rPr lang="en-US" sz="1400" dirty="0">
                <a:solidFill>
                  <a:schemeClr val="bg2"/>
                </a:solidFill>
              </a:rPr>
              <a:t>Office of human relations, diversity &amp; equity</a:t>
            </a:r>
          </a:p>
          <a:p>
            <a:pPr>
              <a:lnSpc>
                <a:spcPct val="90000"/>
              </a:lnSpc>
            </a:pPr>
            <a:r>
              <a:rPr lang="en-US" sz="1400" dirty="0">
                <a:solidFill>
                  <a:schemeClr val="bg2"/>
                </a:solidFill>
              </a:rPr>
              <a:t>July 2022</a:t>
            </a:r>
          </a:p>
        </p:txBody>
      </p:sp>
      <p:grpSp>
        <p:nvGrpSpPr>
          <p:cNvPr id="26" name="Group 25">
            <a:extLst>
              <a:ext uri="{FF2B5EF4-FFF2-40B4-BE49-F238E27FC236}">
                <a16:creationId xmlns:a16="http://schemas.microsoft.com/office/drawing/2014/main" id="{57216857-EAA2-47C5-AFF5-49EFFF2783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7" name="Rectangle 26">
              <a:extLst>
                <a:ext uri="{FF2B5EF4-FFF2-40B4-BE49-F238E27FC236}">
                  <a16:creationId xmlns:a16="http://schemas.microsoft.com/office/drawing/2014/main" id="{DFBB36DE-F0FD-49EB-A615-6334E80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D206D3A-E64D-4F2F-B218-8A73A6A8B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92FCD9ED-3611-4312-996D-9324EB980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5" descr="A person standing on a sidewalk&#10;&#10;Description automatically generated">
            <a:extLst>
              <a:ext uri="{FF2B5EF4-FFF2-40B4-BE49-F238E27FC236}">
                <a16:creationId xmlns:a16="http://schemas.microsoft.com/office/drawing/2014/main" id="{B0A0C6EE-29B4-4E72-A47F-6E22E76D8343}"/>
              </a:ext>
            </a:extLst>
          </p:cNvPr>
          <p:cNvPicPr>
            <a:picLocks noChangeAspect="1"/>
          </p:cNvPicPr>
          <p:nvPr/>
        </p:nvPicPr>
        <p:blipFill rotWithShape="1">
          <a:blip r:embed="rId2"/>
          <a:srcRect r="6937" b="-2"/>
          <a:stretch/>
        </p:blipFill>
        <p:spPr>
          <a:xfrm>
            <a:off x="478172" y="723899"/>
            <a:ext cx="3671681" cy="5676901"/>
          </a:xfrm>
          <a:prstGeom prst="rect">
            <a:avLst/>
          </a:prstGeom>
        </p:spPr>
      </p:pic>
    </p:spTree>
    <p:extLst>
      <p:ext uri="{BB962C8B-B14F-4D97-AF65-F5344CB8AC3E}">
        <p14:creationId xmlns:p14="http://schemas.microsoft.com/office/powerpoint/2010/main" val="401567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4A422102-5F13-4ECE-930A-10CAC5335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a:extLst>
              <a:ext uri="{FF2B5EF4-FFF2-40B4-BE49-F238E27FC236}">
                <a16:creationId xmlns:a16="http://schemas.microsoft.com/office/drawing/2014/main" id="{588233EF-9A6E-4E32-8D4E-7B1B1F805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3194092"/>
            <a:ext cx="3705323" cy="32067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1558422-A0D7-49B2-AAD8-3B7EE44E472B}"/>
              </a:ext>
            </a:extLst>
          </p:cNvPr>
          <p:cNvSpPr>
            <a:spLocks noGrp="1"/>
          </p:cNvSpPr>
          <p:nvPr>
            <p:ph type="title"/>
          </p:nvPr>
        </p:nvSpPr>
        <p:spPr>
          <a:xfrm>
            <a:off x="768265" y="3425294"/>
            <a:ext cx="3222911" cy="2800478"/>
          </a:xfrm>
        </p:spPr>
        <p:txBody>
          <a:bodyPr anchor="ctr">
            <a:normAutofit/>
          </a:bodyPr>
          <a:lstStyle/>
          <a:p>
            <a:pPr algn="ctr"/>
            <a:r>
              <a:rPr lang="en-US" sz="3600" dirty="0">
                <a:solidFill>
                  <a:srgbClr val="FFFFFF"/>
                </a:solidFill>
              </a:rPr>
              <a:t>Black is beautiful</a:t>
            </a:r>
            <a:endParaRPr lang="en-US"/>
          </a:p>
        </p:txBody>
      </p:sp>
      <p:sp>
        <p:nvSpPr>
          <p:cNvPr id="13" name="Rectangle 17">
            <a:extLst>
              <a:ext uri="{FF2B5EF4-FFF2-40B4-BE49-F238E27FC236}">
                <a16:creationId xmlns:a16="http://schemas.microsoft.com/office/drawing/2014/main" id="{34D52E61-7AC2-4971-B759-8E6DD81F8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199"/>
            <a:ext cx="5608482" cy="949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9">
            <a:extLst>
              <a:ext uri="{FF2B5EF4-FFF2-40B4-BE49-F238E27FC236}">
                <a16:creationId xmlns:a16="http://schemas.microsoft.com/office/drawing/2014/main" id="{66AB671A-EA9F-4CF2-B904-C7605A9AF7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3934" y="453643"/>
            <a:ext cx="5591533"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1">
            <a:extLst>
              <a:ext uri="{FF2B5EF4-FFF2-40B4-BE49-F238E27FC236}">
                <a16:creationId xmlns:a16="http://schemas.microsoft.com/office/drawing/2014/main" id="{1E915611-AE35-44B5-ACBD-BD3C37A4E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64265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website&#10;&#10;Description automatically generated">
            <a:extLst>
              <a:ext uri="{FF2B5EF4-FFF2-40B4-BE49-F238E27FC236}">
                <a16:creationId xmlns:a16="http://schemas.microsoft.com/office/drawing/2014/main" id="{32A3AE8C-0468-4E44-AED0-4D189484BB6B}"/>
              </a:ext>
            </a:extLst>
          </p:cNvPr>
          <p:cNvPicPr>
            <a:picLocks noChangeAspect="1"/>
          </p:cNvPicPr>
          <p:nvPr/>
        </p:nvPicPr>
        <p:blipFill>
          <a:blip r:embed="rId3"/>
          <a:stretch>
            <a:fillRect/>
          </a:stretch>
        </p:blipFill>
        <p:spPr>
          <a:xfrm>
            <a:off x="1020830" y="817837"/>
            <a:ext cx="1602890" cy="2099787"/>
          </a:xfrm>
          <a:prstGeom prst="rect">
            <a:avLst/>
          </a:prstGeom>
        </p:spPr>
      </p:pic>
      <p:sp>
        <p:nvSpPr>
          <p:cNvPr id="19" name="Rectangle 23">
            <a:extLst>
              <a:ext uri="{FF2B5EF4-FFF2-40B4-BE49-F238E27FC236}">
                <a16:creationId xmlns:a16="http://schemas.microsoft.com/office/drawing/2014/main" id="{7C95424A-49B6-41F4-AA87-E2FA6BF3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8374" y="649815"/>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text, book&#10;&#10;Description automatically generated">
            <a:extLst>
              <a:ext uri="{FF2B5EF4-FFF2-40B4-BE49-F238E27FC236}">
                <a16:creationId xmlns:a16="http://schemas.microsoft.com/office/drawing/2014/main" id="{E4D5D4E4-336E-461C-8E65-E954E408DE3D}"/>
              </a:ext>
            </a:extLst>
          </p:cNvPr>
          <p:cNvPicPr>
            <a:picLocks noChangeAspect="1"/>
          </p:cNvPicPr>
          <p:nvPr/>
        </p:nvPicPr>
        <p:blipFill>
          <a:blip r:embed="rId4"/>
          <a:stretch>
            <a:fillRect/>
          </a:stretch>
        </p:blipFill>
        <p:spPr>
          <a:xfrm>
            <a:off x="3952018" y="817837"/>
            <a:ext cx="1459352" cy="2099787"/>
          </a:xfrm>
          <a:prstGeom prst="rect">
            <a:avLst/>
          </a:prstGeom>
        </p:spPr>
      </p:pic>
      <p:sp>
        <p:nvSpPr>
          <p:cNvPr id="21" name="Rectangle 25">
            <a:extLst>
              <a:ext uri="{FF2B5EF4-FFF2-40B4-BE49-F238E27FC236}">
                <a16:creationId xmlns:a16="http://schemas.microsoft.com/office/drawing/2014/main" id="{6DFBAF04-9C51-4AB7-8870-44E056108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3934" y="64669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erson in a newspaper&#10;&#10;Description automatically generated">
            <a:extLst>
              <a:ext uri="{FF2B5EF4-FFF2-40B4-BE49-F238E27FC236}">
                <a16:creationId xmlns:a16="http://schemas.microsoft.com/office/drawing/2014/main" id="{E1529B63-C775-48C6-8077-8A4BDCF996CA}"/>
              </a:ext>
            </a:extLst>
          </p:cNvPr>
          <p:cNvPicPr>
            <a:picLocks noChangeAspect="1"/>
          </p:cNvPicPr>
          <p:nvPr/>
        </p:nvPicPr>
        <p:blipFill>
          <a:blip r:embed="rId5"/>
          <a:stretch>
            <a:fillRect/>
          </a:stretch>
        </p:blipFill>
        <p:spPr>
          <a:xfrm>
            <a:off x="6735501" y="817837"/>
            <a:ext cx="1580089" cy="2099787"/>
          </a:xfrm>
          <a:prstGeom prst="rect">
            <a:avLst/>
          </a:prstGeom>
        </p:spPr>
      </p:pic>
      <p:sp>
        <p:nvSpPr>
          <p:cNvPr id="23" name="Rectangle 27">
            <a:extLst>
              <a:ext uri="{FF2B5EF4-FFF2-40B4-BE49-F238E27FC236}">
                <a16:creationId xmlns:a16="http://schemas.microsoft.com/office/drawing/2014/main" id="{990EF14D-6B82-4B17-91F9-B21888469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6076" y="64669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text, newspaper, food&#10;&#10;Description automatically generated">
            <a:extLst>
              <a:ext uri="{FF2B5EF4-FFF2-40B4-BE49-F238E27FC236}">
                <a16:creationId xmlns:a16="http://schemas.microsoft.com/office/drawing/2014/main" id="{666DC4E9-D80B-4487-9DC3-350D3C059C39}"/>
              </a:ext>
            </a:extLst>
          </p:cNvPr>
          <p:cNvPicPr>
            <a:picLocks noChangeAspect="1"/>
          </p:cNvPicPr>
          <p:nvPr/>
        </p:nvPicPr>
        <p:blipFill>
          <a:blip r:embed="rId6"/>
          <a:stretch>
            <a:fillRect/>
          </a:stretch>
        </p:blipFill>
        <p:spPr>
          <a:xfrm>
            <a:off x="9587389" y="817837"/>
            <a:ext cx="1566764" cy="2099787"/>
          </a:xfrm>
          <a:prstGeom prst="rect">
            <a:avLst/>
          </a:prstGeom>
        </p:spPr>
      </p:pic>
      <p:sp>
        <p:nvSpPr>
          <p:cNvPr id="3" name="Content Placeholder 2">
            <a:extLst>
              <a:ext uri="{FF2B5EF4-FFF2-40B4-BE49-F238E27FC236}">
                <a16:creationId xmlns:a16="http://schemas.microsoft.com/office/drawing/2014/main" id="{59AFF955-FFF9-4A74-83EF-266ACBEC0498}"/>
              </a:ext>
            </a:extLst>
          </p:cNvPr>
          <p:cNvSpPr>
            <a:spLocks noGrp="1"/>
          </p:cNvSpPr>
          <p:nvPr>
            <p:ph idx="1"/>
          </p:nvPr>
        </p:nvSpPr>
        <p:spPr>
          <a:xfrm>
            <a:off x="4221692" y="3003474"/>
            <a:ext cx="7784729" cy="3780190"/>
          </a:xfrm>
        </p:spPr>
        <p:txBody>
          <a:bodyPr>
            <a:normAutofit/>
          </a:bodyPr>
          <a:lstStyle/>
          <a:p>
            <a:pPr marL="305435" indent="-305435"/>
            <a:r>
              <a:rPr lang="en-US" sz="2000" dirty="0"/>
              <a:t>For many Americans, Cicely was an idol of the Black is Beautiful movement.  </a:t>
            </a:r>
          </a:p>
          <a:p>
            <a:pPr marL="305435" indent="-305435"/>
            <a:endParaRPr lang="en-US" sz="2000" dirty="0"/>
          </a:p>
          <a:p>
            <a:pPr marL="305435" indent="-305435"/>
            <a:r>
              <a:rPr lang="en-US" sz="2000" dirty="0"/>
              <a:t>Cicely would frequently wear an African turban and caftan.</a:t>
            </a:r>
          </a:p>
          <a:p>
            <a:pPr marL="305435" indent="-305435"/>
            <a:endParaRPr lang="en-US" sz="2000" dirty="0"/>
          </a:p>
          <a:p>
            <a:pPr marL="305435" indent="-305435"/>
            <a:r>
              <a:rPr lang="en-US" sz="2000" dirty="0"/>
              <a:t>Cicely is also recognized as encouraging and inspiring Black women to embrace their own standards of beauty. </a:t>
            </a:r>
          </a:p>
        </p:txBody>
      </p:sp>
    </p:spTree>
    <p:extLst>
      <p:ext uri="{BB962C8B-B14F-4D97-AF65-F5344CB8AC3E}">
        <p14:creationId xmlns:p14="http://schemas.microsoft.com/office/powerpoint/2010/main" val="314302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C1660-44BA-4415-AE2D-248BC1B30C5B}"/>
              </a:ext>
            </a:extLst>
          </p:cNvPr>
          <p:cNvSpPr>
            <a:spLocks noGrp="1"/>
          </p:cNvSpPr>
          <p:nvPr>
            <p:ph type="title"/>
          </p:nvPr>
        </p:nvSpPr>
        <p:spPr>
          <a:xfrm>
            <a:off x="581192" y="702156"/>
            <a:ext cx="7225075" cy="1013800"/>
          </a:xfrm>
        </p:spPr>
        <p:txBody>
          <a:bodyPr>
            <a:normAutofit/>
          </a:bodyPr>
          <a:lstStyle/>
          <a:p>
            <a:r>
              <a:rPr lang="en-US" sz="4000" dirty="0">
                <a:solidFill>
                  <a:schemeClr val="accent1"/>
                </a:solidFill>
              </a:rPr>
              <a:t>The legacy lives on</a:t>
            </a:r>
          </a:p>
        </p:txBody>
      </p:sp>
      <p:grpSp>
        <p:nvGrpSpPr>
          <p:cNvPr id="11" name="Group 10">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5F77D159-9540-4503-A01B-DA6128BCDCA7}"/>
              </a:ext>
            </a:extLst>
          </p:cNvPr>
          <p:cNvSpPr>
            <a:spLocks noGrp="1"/>
          </p:cNvSpPr>
          <p:nvPr>
            <p:ph idx="1"/>
          </p:nvPr>
        </p:nvSpPr>
        <p:spPr>
          <a:xfrm>
            <a:off x="581194" y="1896533"/>
            <a:ext cx="7225074" cy="3962266"/>
          </a:xfrm>
        </p:spPr>
        <p:txBody>
          <a:bodyPr>
            <a:normAutofit/>
          </a:bodyPr>
          <a:lstStyle/>
          <a:p>
            <a:pPr marL="305435" indent="-305435"/>
            <a:r>
              <a:rPr lang="en-US" sz="3200" dirty="0"/>
              <a:t>Cicely Tyson released her autobiography on January 26, 2021. </a:t>
            </a:r>
          </a:p>
          <a:p>
            <a:pPr marL="305435" indent="-305435"/>
            <a:endParaRPr lang="en-US" sz="3200" dirty="0"/>
          </a:p>
          <a:p>
            <a:pPr marL="305435" indent="-305435"/>
            <a:r>
              <a:rPr lang="en-US" sz="3200" dirty="0"/>
              <a:t>Two days later at 96 years old, she died. </a:t>
            </a:r>
          </a:p>
        </p:txBody>
      </p:sp>
      <p:pic>
        <p:nvPicPr>
          <p:cNvPr id="4" name="Picture 4" descr="Text, letter&#10;&#10;Description automatically generated">
            <a:extLst>
              <a:ext uri="{FF2B5EF4-FFF2-40B4-BE49-F238E27FC236}">
                <a16:creationId xmlns:a16="http://schemas.microsoft.com/office/drawing/2014/main" id="{277DB2D8-016F-4D6E-91D9-071A7A978B4C}"/>
              </a:ext>
            </a:extLst>
          </p:cNvPr>
          <p:cNvPicPr>
            <a:picLocks noChangeAspect="1"/>
          </p:cNvPicPr>
          <p:nvPr/>
        </p:nvPicPr>
        <p:blipFill rotWithShape="1">
          <a:blip r:embed="rId3"/>
          <a:srcRect l="15687" r="20513"/>
          <a:stretch/>
        </p:blipFill>
        <p:spPr>
          <a:xfrm>
            <a:off x="8042147" y="600075"/>
            <a:ext cx="3695828" cy="5792788"/>
          </a:xfrm>
          <a:prstGeom prst="rect">
            <a:avLst/>
          </a:prstGeom>
        </p:spPr>
      </p:pic>
    </p:spTree>
    <p:extLst>
      <p:ext uri="{BB962C8B-B14F-4D97-AF65-F5344CB8AC3E}">
        <p14:creationId xmlns:p14="http://schemas.microsoft.com/office/powerpoint/2010/main" val="3278401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5C1FC3FE-E06C-4AF1-85F4-9FA05CCA2656}"/>
              </a:ext>
            </a:extLst>
          </p:cNvPr>
          <p:cNvPicPr>
            <a:picLocks noRot="1" noChangeAspect="1"/>
          </p:cNvPicPr>
          <p:nvPr>
            <a:videoFile r:link="rId1"/>
          </p:nvPr>
        </p:nvPicPr>
        <p:blipFill>
          <a:blip r:embed="rId4"/>
          <a:stretch>
            <a:fillRect/>
          </a:stretch>
        </p:blipFill>
        <p:spPr>
          <a:xfrm>
            <a:off x="543997" y="691460"/>
            <a:ext cx="7415602" cy="5714782"/>
          </a:xfrm>
          <a:prstGeom prst="rect">
            <a:avLst/>
          </a:prstGeom>
        </p:spPr>
      </p:pic>
      <p:sp>
        <p:nvSpPr>
          <p:cNvPr id="19" name="Rectangle 18">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2BB200-E1E8-4500-8ACB-6476621BB0C0}"/>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Gone but not forgotten</a:t>
            </a:r>
          </a:p>
        </p:txBody>
      </p:sp>
    </p:spTree>
    <p:extLst>
      <p:ext uri="{BB962C8B-B14F-4D97-AF65-F5344CB8AC3E}">
        <p14:creationId xmlns:p14="http://schemas.microsoft.com/office/powerpoint/2010/main" val="297774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50EC-A639-4377-93EB-09AC27F0A4E0}"/>
              </a:ext>
            </a:extLst>
          </p:cNvPr>
          <p:cNvSpPr>
            <a:spLocks noGrp="1"/>
          </p:cNvSpPr>
          <p:nvPr>
            <p:ph type="title"/>
          </p:nvPr>
        </p:nvSpPr>
        <p:spPr>
          <a:xfrm>
            <a:off x="581192" y="702156"/>
            <a:ext cx="11029616" cy="1013800"/>
          </a:xfrm>
        </p:spPr>
        <p:txBody>
          <a:bodyPr>
            <a:normAutofit/>
          </a:bodyPr>
          <a:lstStyle/>
          <a:p>
            <a:pPr algn="ctr"/>
            <a:r>
              <a:rPr lang="en-US" sz="3600" dirty="0">
                <a:solidFill>
                  <a:srgbClr val="FFFEFF"/>
                </a:solidFill>
              </a:rPr>
              <a:t>Check out</a:t>
            </a:r>
            <a:br>
              <a:rPr lang="en-US" sz="3600" dirty="0"/>
            </a:br>
            <a:r>
              <a:rPr lang="en-US" sz="2000" dirty="0">
                <a:solidFill>
                  <a:srgbClr val="FFFEFF"/>
                </a:solidFill>
              </a:rPr>
              <a:t>would you rather make</a:t>
            </a:r>
            <a:endParaRPr lang="en-US"/>
          </a:p>
        </p:txBody>
      </p:sp>
      <p:graphicFrame>
        <p:nvGraphicFramePr>
          <p:cNvPr id="5" name="Content Placeholder 2">
            <a:extLst>
              <a:ext uri="{FF2B5EF4-FFF2-40B4-BE49-F238E27FC236}">
                <a16:creationId xmlns:a16="http://schemas.microsoft.com/office/drawing/2014/main" id="{0181591D-3397-4481-BC59-19D81A5CA837}"/>
              </a:ext>
            </a:extLst>
          </p:cNvPr>
          <p:cNvGraphicFramePr>
            <a:graphicFrameLocks noGrp="1"/>
          </p:cNvGraphicFramePr>
          <p:nvPr>
            <p:ph idx="1"/>
            <p:extLst>
              <p:ext uri="{D42A27DB-BD31-4B8C-83A1-F6EECF244321}">
                <p14:modId xmlns:p14="http://schemas.microsoft.com/office/powerpoint/2010/main" val="2062035704"/>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8422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30">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E8DD1F-63AF-1EE1-03F3-E2171191A848}"/>
              </a:ext>
            </a:extLst>
          </p:cNvPr>
          <p:cNvPicPr>
            <a:picLocks noChangeAspect="1"/>
          </p:cNvPicPr>
          <p:nvPr/>
        </p:nvPicPr>
        <p:blipFill>
          <a:blip r:embed="rId2"/>
          <a:stretch>
            <a:fillRect/>
          </a:stretch>
        </p:blipFill>
        <p:spPr>
          <a:xfrm>
            <a:off x="2047948" y="1208531"/>
            <a:ext cx="4285236" cy="4735069"/>
          </a:xfrm>
          <a:prstGeom prst="rect">
            <a:avLst/>
          </a:prstGeom>
        </p:spPr>
      </p:pic>
      <p:sp>
        <p:nvSpPr>
          <p:cNvPr id="33" name="Rectangle 32">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A898127-835A-4393-82C1-986E659DC17C}"/>
              </a:ext>
            </a:extLst>
          </p:cNvPr>
          <p:cNvSpPr>
            <a:spLocks noGrp="1"/>
          </p:cNvSpPr>
          <p:nvPr>
            <p:ph type="title"/>
          </p:nvPr>
        </p:nvSpPr>
        <p:spPr>
          <a:xfrm>
            <a:off x="8296275" y="1419225"/>
            <a:ext cx="3081576" cy="2085869"/>
          </a:xfrm>
        </p:spPr>
        <p:txBody>
          <a:bodyPr vert="horz" lIns="91440" tIns="45720" rIns="91440" bIns="45720" rtlCol="0" anchor="b">
            <a:normAutofit/>
          </a:bodyPr>
          <a:lstStyle/>
          <a:p>
            <a:pPr>
              <a:lnSpc>
                <a:spcPct val="90000"/>
              </a:lnSpc>
            </a:pPr>
            <a:r>
              <a:rPr lang="en-US" sz="3600">
                <a:solidFill>
                  <a:srgbClr val="FFFFFF"/>
                </a:solidFill>
              </a:rPr>
              <a:t>Human relations, diversity &amp; equity</a:t>
            </a:r>
          </a:p>
        </p:txBody>
      </p:sp>
    </p:spTree>
    <p:extLst>
      <p:ext uri="{BB962C8B-B14F-4D97-AF65-F5344CB8AC3E}">
        <p14:creationId xmlns:p14="http://schemas.microsoft.com/office/powerpoint/2010/main" val="22050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3" name="Rectangle 1032">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1034">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1036">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039" name="Rectangle 1038">
            <a:extLst>
              <a:ext uri="{FF2B5EF4-FFF2-40B4-BE49-F238E27FC236}">
                <a16:creationId xmlns:a16="http://schemas.microsoft.com/office/drawing/2014/main" id="{8D0A8302-05E2-46E9-8702-F5622761B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RCode for HRDE Advisory Lesson Feedback Survey">
            <a:extLst>
              <a:ext uri="{FF2B5EF4-FFF2-40B4-BE49-F238E27FC236}">
                <a16:creationId xmlns:a16="http://schemas.microsoft.com/office/drawing/2014/main" id="{B8E20C6C-5C23-0350-D19B-46607EDCC5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6048" y="1208531"/>
            <a:ext cx="4735069" cy="4735069"/>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395A9DDB-4A31-4005-968F-E5D5CC353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AC33F0F-BC67-4CFB-9AA2-F7A797907F4E}"/>
              </a:ext>
            </a:extLst>
          </p:cNvPr>
          <p:cNvSpPr>
            <a:spLocks noGrp="1"/>
          </p:cNvSpPr>
          <p:nvPr>
            <p:ph type="title"/>
          </p:nvPr>
        </p:nvSpPr>
        <p:spPr>
          <a:xfrm>
            <a:off x="7261934" y="1419225"/>
            <a:ext cx="4115917" cy="2085869"/>
          </a:xfrm>
        </p:spPr>
        <p:txBody>
          <a:bodyPr vert="horz" lIns="91440" tIns="45720" rIns="91440" bIns="45720" rtlCol="0" anchor="b">
            <a:normAutofit/>
          </a:bodyPr>
          <a:lstStyle/>
          <a:p>
            <a:r>
              <a:rPr lang="en-US" sz="3600">
                <a:solidFill>
                  <a:srgbClr val="FFFFFF"/>
                </a:solidFill>
              </a:rPr>
              <a:t>Teacher Survey</a:t>
            </a:r>
          </a:p>
        </p:txBody>
      </p:sp>
    </p:spTree>
    <p:extLst>
      <p:ext uri="{BB962C8B-B14F-4D97-AF65-F5344CB8AC3E}">
        <p14:creationId xmlns:p14="http://schemas.microsoft.com/office/powerpoint/2010/main" val="374481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3149-87F3-4646-853D-A0A6E86D07B8}"/>
              </a:ext>
            </a:extLst>
          </p:cNvPr>
          <p:cNvSpPr>
            <a:spLocks noGrp="1"/>
          </p:cNvSpPr>
          <p:nvPr>
            <p:ph type="title"/>
          </p:nvPr>
        </p:nvSpPr>
        <p:spPr>
          <a:xfrm>
            <a:off x="581192" y="702156"/>
            <a:ext cx="11029616" cy="1013800"/>
          </a:xfrm>
        </p:spPr>
        <p:txBody>
          <a:bodyPr>
            <a:normAutofit/>
          </a:bodyPr>
          <a:lstStyle/>
          <a:p>
            <a:pPr algn="ctr"/>
            <a:r>
              <a:rPr lang="en-US" sz="4000" dirty="0">
                <a:solidFill>
                  <a:srgbClr val="FFFEFF"/>
                </a:solidFill>
              </a:rPr>
              <a:t>Welcome</a:t>
            </a:r>
            <a:br>
              <a:rPr lang="en-US" dirty="0"/>
            </a:br>
            <a:r>
              <a:rPr lang="en-US" sz="2000" dirty="0">
                <a:solidFill>
                  <a:srgbClr val="FFFEFF"/>
                </a:solidFill>
              </a:rPr>
              <a:t>which do you prefer?</a:t>
            </a:r>
            <a:endParaRPr lang="en-US"/>
          </a:p>
        </p:txBody>
      </p:sp>
      <p:graphicFrame>
        <p:nvGraphicFramePr>
          <p:cNvPr id="5" name="Content Placeholder 2">
            <a:extLst>
              <a:ext uri="{FF2B5EF4-FFF2-40B4-BE49-F238E27FC236}">
                <a16:creationId xmlns:a16="http://schemas.microsoft.com/office/drawing/2014/main" id="{56BDFD23-FCB5-40B7-B01A-A215535821F9}"/>
              </a:ext>
            </a:extLst>
          </p:cNvPr>
          <p:cNvGraphicFramePr>
            <a:graphicFrameLocks noGrp="1"/>
          </p:cNvGraphicFramePr>
          <p:nvPr>
            <p:ph idx="1"/>
            <p:extLst>
              <p:ext uri="{D42A27DB-BD31-4B8C-83A1-F6EECF244321}">
                <p14:modId xmlns:p14="http://schemas.microsoft.com/office/powerpoint/2010/main" val="3691211430"/>
              </p:ext>
            </p:extLst>
          </p:nvPr>
        </p:nvGraphicFramePr>
        <p:xfrm>
          <a:off x="-569163" y="1361716"/>
          <a:ext cx="14192968" cy="5230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483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EDA701-4C2B-4983-A61C-952E63C6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12191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D094A0-0F03-4392-AAF0-F48FBDB63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7F2CD56-C713-4188-AC43-0D456E116DAF}"/>
              </a:ext>
            </a:extLst>
          </p:cNvPr>
          <p:cNvSpPr>
            <a:spLocks noGrp="1"/>
          </p:cNvSpPr>
          <p:nvPr>
            <p:ph type="title"/>
          </p:nvPr>
        </p:nvSpPr>
        <p:spPr>
          <a:xfrm>
            <a:off x="8369643" y="1037967"/>
            <a:ext cx="3269751" cy="4709131"/>
          </a:xfrm>
        </p:spPr>
        <p:txBody>
          <a:bodyPr anchor="ctr">
            <a:normAutofit/>
          </a:bodyPr>
          <a:lstStyle/>
          <a:p>
            <a:r>
              <a:rPr lang="en-US" sz="4400" dirty="0">
                <a:solidFill>
                  <a:srgbClr val="FFFEFF"/>
                </a:solidFill>
              </a:rPr>
              <a:t>Objectives</a:t>
            </a:r>
          </a:p>
        </p:txBody>
      </p:sp>
      <p:graphicFrame>
        <p:nvGraphicFramePr>
          <p:cNvPr id="5" name="Content Placeholder 2">
            <a:extLst>
              <a:ext uri="{FF2B5EF4-FFF2-40B4-BE49-F238E27FC236}">
                <a16:creationId xmlns:a16="http://schemas.microsoft.com/office/drawing/2014/main" id="{DB0D821A-B15D-4AC8-9825-4AB285486908}"/>
              </a:ext>
            </a:extLst>
          </p:cNvPr>
          <p:cNvGraphicFramePr>
            <a:graphicFrameLocks noGrp="1"/>
          </p:cNvGraphicFramePr>
          <p:nvPr>
            <p:ph idx="1"/>
            <p:extLst>
              <p:ext uri="{D42A27DB-BD31-4B8C-83A1-F6EECF244321}">
                <p14:modId xmlns:p14="http://schemas.microsoft.com/office/powerpoint/2010/main" val="217958585"/>
              </p:ext>
            </p:extLst>
          </p:nvPr>
        </p:nvGraphicFramePr>
        <p:xfrm>
          <a:off x="342260" y="736043"/>
          <a:ext cx="7573086" cy="5499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580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85C6348C-71F7-4672-883E-13330E6EAC42}"/>
              </a:ext>
            </a:extLst>
          </p:cNvPr>
          <p:cNvPicPr>
            <a:picLocks noRot="1" noChangeAspect="1"/>
          </p:cNvPicPr>
          <p:nvPr>
            <a:videoFile r:link="rId1"/>
          </p:nvPr>
        </p:nvPicPr>
        <p:blipFill>
          <a:blip r:embed="rId4"/>
          <a:stretch>
            <a:fillRect/>
          </a:stretch>
        </p:blipFill>
        <p:spPr>
          <a:xfrm>
            <a:off x="504328" y="885650"/>
            <a:ext cx="7398306" cy="5251679"/>
          </a:xfrm>
          <a:prstGeom prst="rect">
            <a:avLst/>
          </a:prstGeom>
        </p:spPr>
      </p:pic>
      <p:sp>
        <p:nvSpPr>
          <p:cNvPr id="19" name="Rectangle 18">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6034CC5-D6F5-4545-B25C-4A9782D8507A}"/>
              </a:ext>
            </a:extLst>
          </p:cNvPr>
          <p:cNvSpPr>
            <a:spLocks noGrp="1"/>
          </p:cNvSpPr>
          <p:nvPr>
            <p:ph type="title"/>
          </p:nvPr>
        </p:nvSpPr>
        <p:spPr>
          <a:xfrm>
            <a:off x="8141292" y="825123"/>
            <a:ext cx="3494864" cy="3093258"/>
          </a:xfrm>
        </p:spPr>
        <p:txBody>
          <a:bodyPr vert="horz" lIns="91440" tIns="45720" rIns="91440" bIns="45720" rtlCol="0" anchor="b">
            <a:normAutofit/>
          </a:bodyPr>
          <a:lstStyle/>
          <a:p>
            <a:r>
              <a:rPr lang="en-US" sz="3100" b="1" dirty="0">
                <a:solidFill>
                  <a:srgbClr val="FFFFFF"/>
                </a:solidFill>
              </a:rPr>
              <a:t>Who is </a:t>
            </a:r>
            <a:br>
              <a:rPr lang="en-US" sz="3100" b="1" dirty="0"/>
            </a:br>
            <a:r>
              <a:rPr lang="en-US" sz="3100" b="1" dirty="0">
                <a:solidFill>
                  <a:srgbClr val="FFFFFF"/>
                </a:solidFill>
              </a:rPr>
              <a:t>cicely tyson? </a:t>
            </a:r>
          </a:p>
        </p:txBody>
      </p:sp>
    </p:spTree>
    <p:extLst>
      <p:ext uri="{BB962C8B-B14F-4D97-AF65-F5344CB8AC3E}">
        <p14:creationId xmlns:p14="http://schemas.microsoft.com/office/powerpoint/2010/main" val="552785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38AFB9-C469-4992-ADFF-2E82E8DCD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9717E7-4A14-476B-8EA3-5ABBA463C88E}"/>
              </a:ext>
            </a:extLst>
          </p:cNvPr>
          <p:cNvSpPr>
            <a:spLocks noGrp="1"/>
          </p:cNvSpPr>
          <p:nvPr>
            <p:ph type="title"/>
          </p:nvPr>
        </p:nvSpPr>
        <p:spPr>
          <a:xfrm>
            <a:off x="4382724" y="702156"/>
            <a:ext cx="7225075" cy="1013800"/>
          </a:xfrm>
        </p:spPr>
        <p:txBody>
          <a:bodyPr>
            <a:normAutofit/>
          </a:bodyPr>
          <a:lstStyle/>
          <a:p>
            <a:r>
              <a:rPr lang="en-US" sz="4800" dirty="0">
                <a:solidFill>
                  <a:schemeClr val="accent1"/>
                </a:solidFill>
              </a:rPr>
              <a:t>Early life</a:t>
            </a:r>
          </a:p>
        </p:txBody>
      </p:sp>
      <p:grpSp>
        <p:nvGrpSpPr>
          <p:cNvPr id="11" name="Group 10">
            <a:extLst>
              <a:ext uri="{FF2B5EF4-FFF2-40B4-BE49-F238E27FC236}">
                <a16:creationId xmlns:a16="http://schemas.microsoft.com/office/drawing/2014/main" id="{B4B0B915-9AC5-4E4B-84C4-8B377E6878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388827FC-FEA8-43FF-B709-9696594AA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82A3A24-9A7A-4135-BB21-051DB62C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AC290C3-45C0-4820-9036-CA1E9D9EC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4" descr="A person looking at the camera&#10;&#10;Description automatically generated">
            <a:extLst>
              <a:ext uri="{FF2B5EF4-FFF2-40B4-BE49-F238E27FC236}">
                <a16:creationId xmlns:a16="http://schemas.microsoft.com/office/drawing/2014/main" id="{80F8824C-57A9-4C47-BF39-6BB62D43ADDF}"/>
              </a:ext>
            </a:extLst>
          </p:cNvPr>
          <p:cNvPicPr>
            <a:picLocks noChangeAspect="1"/>
          </p:cNvPicPr>
          <p:nvPr/>
        </p:nvPicPr>
        <p:blipFill rotWithShape="1">
          <a:blip r:embed="rId3"/>
          <a:srcRect r="4101" b="-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179E7DA4-B0D2-4136-96F1-0FE7AEDB6D4E}"/>
              </a:ext>
            </a:extLst>
          </p:cNvPr>
          <p:cNvSpPr>
            <a:spLocks noGrp="1"/>
          </p:cNvSpPr>
          <p:nvPr>
            <p:ph idx="1"/>
          </p:nvPr>
        </p:nvSpPr>
        <p:spPr>
          <a:xfrm>
            <a:off x="4382726" y="1896533"/>
            <a:ext cx="7225074" cy="3962266"/>
          </a:xfrm>
        </p:spPr>
        <p:txBody>
          <a:bodyPr vert="horz" lIns="91440" tIns="45720" rIns="91440" bIns="45720" rtlCol="0" anchor="ctr">
            <a:noAutofit/>
          </a:bodyPr>
          <a:lstStyle/>
          <a:p>
            <a:pPr marL="305435" indent="-305435"/>
            <a:r>
              <a:rPr lang="en-US" sz="2400" dirty="0"/>
              <a:t>Cicely Tyson was born in New York City in 1924. </a:t>
            </a:r>
          </a:p>
          <a:p>
            <a:pPr marL="305435" indent="-305435"/>
            <a:endParaRPr lang="en-US" sz="2400" dirty="0">
              <a:ea typeface="+mn-lt"/>
              <a:cs typeface="+mn-lt"/>
            </a:endParaRPr>
          </a:p>
          <a:p>
            <a:pPr marL="305435" indent="-305435"/>
            <a:r>
              <a:rPr lang="en-US" sz="2400" dirty="0">
                <a:ea typeface="+mn-lt"/>
                <a:cs typeface="+mn-lt"/>
              </a:rPr>
              <a:t>Cicely's </a:t>
            </a:r>
            <a:r>
              <a:rPr lang="en-US" sz="2400" dirty="0"/>
              <a:t>parents were immigrants from the West Indies and came to America in 1919. </a:t>
            </a:r>
          </a:p>
          <a:p>
            <a:pPr marL="305435" indent="-305435"/>
            <a:endParaRPr lang="en-US" sz="2400" dirty="0">
              <a:ea typeface="+mn-lt"/>
              <a:cs typeface="+mn-lt"/>
            </a:endParaRPr>
          </a:p>
          <a:p>
            <a:pPr marL="305435" indent="-305435"/>
            <a:r>
              <a:rPr lang="en-US" sz="2400" dirty="0">
                <a:ea typeface="+mn-lt"/>
                <a:cs typeface="+mn-lt"/>
              </a:rPr>
              <a:t>Cicely </a:t>
            </a:r>
            <a:r>
              <a:rPr lang="en-US" sz="2400" dirty="0"/>
              <a:t>had two siblings. </a:t>
            </a:r>
          </a:p>
          <a:p>
            <a:pPr marL="305435" indent="-305435"/>
            <a:endParaRPr lang="en-US" sz="2400" dirty="0"/>
          </a:p>
          <a:p>
            <a:pPr marL="305435" indent="-305435"/>
            <a:r>
              <a:rPr lang="en-US" sz="2400" dirty="0"/>
              <a:t>When she was 17 years old, </a:t>
            </a:r>
            <a:r>
              <a:rPr lang="en-US" sz="2400" dirty="0">
                <a:ea typeface="+mn-lt"/>
                <a:cs typeface="+mn-lt"/>
              </a:rPr>
              <a:t>Cicely </a:t>
            </a:r>
            <a:r>
              <a:rPr lang="en-US" sz="2400" dirty="0"/>
              <a:t>gave birth to her daughter.  </a:t>
            </a:r>
          </a:p>
        </p:txBody>
      </p:sp>
    </p:spTree>
    <p:extLst>
      <p:ext uri="{BB962C8B-B14F-4D97-AF65-F5344CB8AC3E}">
        <p14:creationId xmlns:p14="http://schemas.microsoft.com/office/powerpoint/2010/main" val="3339157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3F9181C-4F02-4FE2-94BF-C0A8310A4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08F1BE83-AC69-42C9-9AAD-DD1AD1842D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3643"/>
            <a:ext cx="11307400" cy="5938689"/>
            <a:chOff x="438067" y="453643"/>
            <a:chExt cx="11307400" cy="5938689"/>
          </a:xfrm>
        </p:grpSpPr>
        <p:sp>
          <p:nvSpPr>
            <p:cNvPr id="32" name="Rectangle 31">
              <a:extLst>
                <a:ext uri="{FF2B5EF4-FFF2-40B4-BE49-F238E27FC236}">
                  <a16:creationId xmlns:a16="http://schemas.microsoft.com/office/drawing/2014/main" id="{5841506C-E855-4BEB-B5A5-57D725D9E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11305200"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9C2235E3-2A32-4486-8972-E57DC5BAB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FA931C46-4DAD-4C20-A38D-CF867D2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85E89799-C01B-4702-8F05-58FFCA233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FA41D80-AE20-4808-BBA7-64BD80274985}"/>
              </a:ext>
            </a:extLst>
          </p:cNvPr>
          <p:cNvSpPr>
            <a:spLocks noGrp="1"/>
          </p:cNvSpPr>
          <p:nvPr>
            <p:ph type="title"/>
          </p:nvPr>
        </p:nvSpPr>
        <p:spPr>
          <a:xfrm>
            <a:off x="584199" y="4626456"/>
            <a:ext cx="11015133" cy="1372177"/>
          </a:xfrm>
        </p:spPr>
        <p:txBody>
          <a:bodyPr vert="horz" lIns="91440" tIns="45720" rIns="91440" bIns="45720" rtlCol="0" anchor="ctr">
            <a:normAutofit/>
          </a:bodyPr>
          <a:lstStyle/>
          <a:p>
            <a:r>
              <a:rPr lang="en-US" sz="4000" b="1" dirty="0"/>
              <a:t>reflection</a:t>
            </a:r>
          </a:p>
        </p:txBody>
      </p:sp>
      <p:graphicFrame>
        <p:nvGraphicFramePr>
          <p:cNvPr id="4" name="Diagram 4">
            <a:extLst>
              <a:ext uri="{FF2B5EF4-FFF2-40B4-BE49-F238E27FC236}">
                <a16:creationId xmlns:a16="http://schemas.microsoft.com/office/drawing/2014/main" id="{41DEC16C-F8F9-4269-B327-B647882286A7}"/>
              </a:ext>
            </a:extLst>
          </p:cNvPr>
          <p:cNvGraphicFramePr/>
          <p:nvPr>
            <p:extLst>
              <p:ext uri="{D42A27DB-BD31-4B8C-83A1-F6EECF244321}">
                <p14:modId xmlns:p14="http://schemas.microsoft.com/office/powerpoint/2010/main" val="833748831"/>
              </p:ext>
            </p:extLst>
          </p:nvPr>
        </p:nvGraphicFramePr>
        <p:xfrm>
          <a:off x="2431763" y="1009649"/>
          <a:ext cx="7208141" cy="493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442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2521ED3-792F-4EB1-998B-4DEC5850E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10FE89-F130-4709-9375-2E02A39AA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63" y="501295"/>
            <a:ext cx="1106164" cy="5859735"/>
          </a:xfrm>
          <a:prstGeom prst="rect">
            <a:avLst/>
          </a:prstGeom>
          <a:solidFill>
            <a:srgbClr val="765E39"/>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5" descr="A person standing in front of a curtain&#10;&#10;Description automatically generated">
            <a:extLst>
              <a:ext uri="{FF2B5EF4-FFF2-40B4-BE49-F238E27FC236}">
                <a16:creationId xmlns:a16="http://schemas.microsoft.com/office/drawing/2014/main" id="{4BC4641C-D6BC-402D-8179-2861FDC2E9B6}"/>
              </a:ext>
            </a:extLst>
          </p:cNvPr>
          <p:cNvPicPr>
            <a:picLocks noChangeAspect="1"/>
          </p:cNvPicPr>
          <p:nvPr/>
        </p:nvPicPr>
        <p:blipFill rotWithShape="1">
          <a:blip r:embed="rId3"/>
          <a:srcRect r="-2" b="31679"/>
          <a:stretch/>
        </p:blipFill>
        <p:spPr>
          <a:xfrm>
            <a:off x="3971406" y="2948512"/>
            <a:ext cx="3995928" cy="3412518"/>
          </a:xfrm>
          <a:prstGeom prst="rect">
            <a:avLst/>
          </a:prstGeom>
        </p:spPr>
      </p:pic>
      <p:pic>
        <p:nvPicPr>
          <p:cNvPr id="6" name="Picture 6" descr="A person holding a microphone&#10;&#10;Description automatically generated">
            <a:extLst>
              <a:ext uri="{FF2B5EF4-FFF2-40B4-BE49-F238E27FC236}">
                <a16:creationId xmlns:a16="http://schemas.microsoft.com/office/drawing/2014/main" id="{D1DC2939-3B14-48C1-8775-B14AD13D955F}"/>
              </a:ext>
            </a:extLst>
          </p:cNvPr>
          <p:cNvPicPr>
            <a:picLocks noChangeAspect="1"/>
          </p:cNvPicPr>
          <p:nvPr/>
        </p:nvPicPr>
        <p:blipFill rotWithShape="1">
          <a:blip r:embed="rId4"/>
          <a:srcRect l="10527" r="16275" b="-2"/>
          <a:stretch/>
        </p:blipFill>
        <p:spPr>
          <a:xfrm>
            <a:off x="1717024" y="496970"/>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7" name="Picture 7" descr="A person wearing a suit and tie&#10;&#10;Description automatically generated">
            <a:extLst>
              <a:ext uri="{FF2B5EF4-FFF2-40B4-BE49-F238E27FC236}">
                <a16:creationId xmlns:a16="http://schemas.microsoft.com/office/drawing/2014/main" id="{8AFC05A1-2DA0-4172-86C2-A5FBDA67B7FE}"/>
              </a:ext>
            </a:extLst>
          </p:cNvPr>
          <p:cNvPicPr>
            <a:picLocks noChangeAspect="1"/>
          </p:cNvPicPr>
          <p:nvPr/>
        </p:nvPicPr>
        <p:blipFill rotWithShape="1">
          <a:blip r:embed="rId5"/>
          <a:srcRect l="10156" r="5" b="5"/>
          <a:stretch/>
        </p:blipFill>
        <p:spPr>
          <a:xfrm>
            <a:off x="5920760" y="496971"/>
            <a:ext cx="2048256" cy="2344272"/>
          </a:xfrm>
          <a:prstGeom prst="rect">
            <a:avLst/>
          </a:prstGeom>
        </p:spPr>
      </p:pic>
      <p:pic>
        <p:nvPicPr>
          <p:cNvPr id="4" name="Picture 4" descr="Text&#10;&#10;Description automatically generated">
            <a:extLst>
              <a:ext uri="{FF2B5EF4-FFF2-40B4-BE49-F238E27FC236}">
                <a16:creationId xmlns:a16="http://schemas.microsoft.com/office/drawing/2014/main" id="{16B2A54D-3901-4B2C-A2D5-26CC7F37E59A}"/>
              </a:ext>
            </a:extLst>
          </p:cNvPr>
          <p:cNvPicPr>
            <a:picLocks noChangeAspect="1"/>
          </p:cNvPicPr>
          <p:nvPr/>
        </p:nvPicPr>
        <p:blipFill rotWithShape="1">
          <a:blip r:embed="rId6"/>
          <a:srcRect r="-1" b="20093"/>
          <a:stretch/>
        </p:blipFill>
        <p:spPr>
          <a:xfrm>
            <a:off x="1713557" y="3765333"/>
            <a:ext cx="2168338" cy="2595698"/>
          </a:xfrm>
          <a:prstGeom prst="rect">
            <a:avLst/>
          </a:prstGeom>
        </p:spPr>
      </p:pic>
      <p:sp>
        <p:nvSpPr>
          <p:cNvPr id="31" name="Rectangle 30">
            <a:extLst>
              <a:ext uri="{FF2B5EF4-FFF2-40B4-BE49-F238E27FC236}">
                <a16:creationId xmlns:a16="http://schemas.microsoft.com/office/drawing/2014/main" id="{F051E881-D5D2-460E-9832-8537E542B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2545" y="501296"/>
            <a:ext cx="3615593" cy="5859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0CEACDC-0AB7-4286-86FC-BF208A8DE6F0}"/>
              </a:ext>
            </a:extLst>
          </p:cNvPr>
          <p:cNvSpPr>
            <a:spLocks noGrp="1"/>
          </p:cNvSpPr>
          <p:nvPr>
            <p:ph type="title"/>
          </p:nvPr>
        </p:nvSpPr>
        <p:spPr>
          <a:xfrm>
            <a:off x="8205885" y="722192"/>
            <a:ext cx="3188526" cy="937256"/>
          </a:xfrm>
        </p:spPr>
        <p:txBody>
          <a:bodyPr>
            <a:noAutofit/>
          </a:bodyPr>
          <a:lstStyle/>
          <a:p>
            <a:r>
              <a:rPr lang="en-US" dirty="0">
                <a:solidFill>
                  <a:srgbClr val="FFFFFF"/>
                </a:solidFill>
              </a:rPr>
              <a:t>Awards and recognition</a:t>
            </a:r>
          </a:p>
        </p:txBody>
      </p:sp>
      <p:sp>
        <p:nvSpPr>
          <p:cNvPr id="3" name="Content Placeholder 2">
            <a:extLst>
              <a:ext uri="{FF2B5EF4-FFF2-40B4-BE49-F238E27FC236}">
                <a16:creationId xmlns:a16="http://schemas.microsoft.com/office/drawing/2014/main" id="{132DBDA3-248C-4C39-B148-A41814C6B978}"/>
              </a:ext>
            </a:extLst>
          </p:cNvPr>
          <p:cNvSpPr>
            <a:spLocks noGrp="1"/>
          </p:cNvSpPr>
          <p:nvPr>
            <p:ph idx="1"/>
          </p:nvPr>
        </p:nvSpPr>
        <p:spPr>
          <a:xfrm>
            <a:off x="8069814" y="1772023"/>
            <a:ext cx="3542311" cy="4516779"/>
          </a:xfrm>
        </p:spPr>
        <p:txBody>
          <a:bodyPr>
            <a:normAutofit/>
          </a:bodyPr>
          <a:lstStyle/>
          <a:p>
            <a:pPr marL="305435" indent="-305435">
              <a:lnSpc>
                <a:spcPct val="90000"/>
              </a:lnSpc>
            </a:pPr>
            <a:r>
              <a:rPr lang="en-US" sz="1400" dirty="0">
                <a:solidFill>
                  <a:srgbClr val="FFFFFF"/>
                </a:solidFill>
              </a:rPr>
              <a:t>Cicely appeared in more than 100 film, television and stage roles. </a:t>
            </a:r>
          </a:p>
          <a:p>
            <a:pPr marL="305435" indent="-305435">
              <a:lnSpc>
                <a:spcPct val="90000"/>
              </a:lnSpc>
            </a:pPr>
            <a:endParaRPr lang="en-US" sz="1400" dirty="0">
              <a:solidFill>
                <a:srgbClr val="FFFFFF"/>
              </a:solidFill>
            </a:endParaRPr>
          </a:p>
          <a:p>
            <a:pPr marL="305435" indent="-305435">
              <a:lnSpc>
                <a:spcPct val="90000"/>
              </a:lnSpc>
            </a:pPr>
            <a:r>
              <a:rPr lang="en-US" sz="1400" dirty="0">
                <a:solidFill>
                  <a:srgbClr val="FFFFFF"/>
                </a:solidFill>
              </a:rPr>
              <a:t>She won three Emmy Awards, many awards from Civil Rights and Womens groups, and an honorary Oscar. </a:t>
            </a:r>
          </a:p>
          <a:p>
            <a:pPr marL="305435" indent="-305435">
              <a:lnSpc>
                <a:spcPct val="90000"/>
              </a:lnSpc>
            </a:pPr>
            <a:endParaRPr lang="en-US" sz="1400" dirty="0">
              <a:solidFill>
                <a:srgbClr val="FFFFFF"/>
              </a:solidFill>
            </a:endParaRPr>
          </a:p>
          <a:p>
            <a:pPr marL="305435" indent="-305435">
              <a:lnSpc>
                <a:spcPct val="90000"/>
              </a:lnSpc>
            </a:pPr>
            <a:r>
              <a:rPr lang="en-US" sz="1400" dirty="0">
                <a:solidFill>
                  <a:srgbClr val="FFFFFF"/>
                </a:solidFill>
              </a:rPr>
              <a:t>At 88 years old, Cicely became the oldest person ever to win a Tony award. </a:t>
            </a:r>
          </a:p>
          <a:p>
            <a:pPr marL="305435" indent="-305435">
              <a:lnSpc>
                <a:spcPct val="90000"/>
              </a:lnSpc>
            </a:pPr>
            <a:endParaRPr lang="en-US" sz="1400" dirty="0">
              <a:solidFill>
                <a:srgbClr val="FFFFFF"/>
              </a:solidFill>
            </a:endParaRPr>
          </a:p>
          <a:p>
            <a:pPr marL="305435" indent="-305435">
              <a:lnSpc>
                <a:spcPct val="90000"/>
              </a:lnSpc>
            </a:pPr>
            <a:r>
              <a:rPr lang="en-US" sz="1400" dirty="0">
                <a:solidFill>
                  <a:srgbClr val="FFFFFF"/>
                </a:solidFill>
              </a:rPr>
              <a:t>In 2016, Cicely received the Presidential Medal of Freedom from then-President Barack Obama. </a:t>
            </a:r>
          </a:p>
          <a:p>
            <a:pPr marL="305435" indent="-305435">
              <a:lnSpc>
                <a:spcPct val="90000"/>
              </a:lnSpc>
            </a:pPr>
            <a:endParaRPr lang="en-US" sz="1400" dirty="0">
              <a:solidFill>
                <a:srgbClr val="FFFFFF"/>
              </a:solidFill>
            </a:endParaRPr>
          </a:p>
          <a:p>
            <a:pPr marL="305435" indent="-305435">
              <a:lnSpc>
                <a:spcPct val="90000"/>
              </a:lnSpc>
            </a:pPr>
            <a:r>
              <a:rPr lang="en-US" sz="1400" dirty="0">
                <a:solidFill>
                  <a:srgbClr val="FFFFFF"/>
                </a:solidFill>
              </a:rPr>
              <a:t>In 2020 Cicely was inducted into the Television Hall of Fame and won a career achievement Peabody Award.  </a:t>
            </a:r>
          </a:p>
        </p:txBody>
      </p:sp>
    </p:spTree>
    <p:extLst>
      <p:ext uri="{BB962C8B-B14F-4D97-AF65-F5344CB8AC3E}">
        <p14:creationId xmlns:p14="http://schemas.microsoft.com/office/powerpoint/2010/main" val="391268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F698591-AA39-4B7C-AAD7-89AD68C41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D4061-B012-406F-B63C-E1CF06CDEA30}"/>
              </a:ext>
            </a:extLst>
          </p:cNvPr>
          <p:cNvSpPr>
            <a:spLocks noGrp="1"/>
          </p:cNvSpPr>
          <p:nvPr>
            <p:ph type="title"/>
          </p:nvPr>
        </p:nvSpPr>
        <p:spPr>
          <a:xfrm>
            <a:off x="448131" y="293942"/>
            <a:ext cx="7225075" cy="1013800"/>
          </a:xfrm>
        </p:spPr>
        <p:txBody>
          <a:bodyPr>
            <a:normAutofit/>
          </a:bodyPr>
          <a:lstStyle/>
          <a:p>
            <a:r>
              <a:rPr lang="en-US" sz="4000" dirty="0">
                <a:solidFill>
                  <a:schemeClr val="accent1"/>
                </a:solidFill>
              </a:rPr>
              <a:t>Groundbreaking roles</a:t>
            </a:r>
          </a:p>
        </p:txBody>
      </p:sp>
      <p:grpSp>
        <p:nvGrpSpPr>
          <p:cNvPr id="17" name="Group 16">
            <a:extLst>
              <a:ext uri="{FF2B5EF4-FFF2-40B4-BE49-F238E27FC236}">
                <a16:creationId xmlns:a16="http://schemas.microsoft.com/office/drawing/2014/main" id="{61051D54-189B-477C-B05C-8E269C1516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AF28451A-B48C-4BC6-8DD5-748B911C5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E40068D-4539-4D6D-8F94-A76E908ABE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9C7B478-BFE2-482E-831C-963BC1DAD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40EF3007-BEBE-4E0E-9DF6-BADAAA5C9674}"/>
              </a:ext>
            </a:extLst>
          </p:cNvPr>
          <p:cNvSpPr>
            <a:spLocks noGrp="1"/>
          </p:cNvSpPr>
          <p:nvPr>
            <p:ph idx="1"/>
          </p:nvPr>
        </p:nvSpPr>
        <p:spPr>
          <a:xfrm>
            <a:off x="448132" y="1719641"/>
            <a:ext cx="7225074" cy="5254943"/>
          </a:xfrm>
        </p:spPr>
        <p:txBody>
          <a:bodyPr vert="horz" lIns="91440" tIns="45720" rIns="91440" bIns="45720" rtlCol="0" anchor="ctr">
            <a:noAutofit/>
          </a:bodyPr>
          <a:lstStyle/>
          <a:p>
            <a:pPr marL="305435" indent="-305435"/>
            <a:r>
              <a:rPr lang="en-US" sz="2000" dirty="0"/>
              <a:t>From early on in her career, Cicely refused to take parts in movies, television or on the stage that demeaned Black people. </a:t>
            </a:r>
          </a:p>
          <a:p>
            <a:pPr marL="305435" indent="-305435"/>
            <a:endParaRPr lang="en-US" sz="2000" dirty="0"/>
          </a:p>
          <a:p>
            <a:pPr marL="305435" indent="-305435"/>
            <a:r>
              <a:rPr lang="en-US" sz="2000" dirty="0"/>
              <a:t>Cicely often went without work as she awaited roles she thought would showcase the dignity and humanity of the Black community. </a:t>
            </a:r>
          </a:p>
          <a:p>
            <a:pPr marL="305435" indent="-305435"/>
            <a:endParaRPr lang="en-US" sz="2000" dirty="0"/>
          </a:p>
          <a:p>
            <a:pPr marL="305435" indent="-305435"/>
            <a:r>
              <a:rPr lang="en-US" sz="2000" dirty="0"/>
              <a:t>Cicely was openly critical of films and television shows that cast Black characters as criminal, servile or immoral. </a:t>
            </a:r>
          </a:p>
          <a:p>
            <a:pPr marL="305435" indent="-305435"/>
            <a:endParaRPr lang="en-US" sz="2000" dirty="0"/>
          </a:p>
          <a:p>
            <a:pPr marL="305435" indent="-305435"/>
            <a:r>
              <a:rPr lang="en-US" sz="2000" dirty="0"/>
              <a:t>Some of Cicely's notable roles included Kunta Kinte's mother in "Roots", Corretta Scott King in "King", Harriet Tubman in "A Woman Called Moses", Marva Collins in "The Marva Collins Story" and Jane Pittman in "The Autobiography Miss Jane Pittman".  </a:t>
            </a:r>
          </a:p>
          <a:p>
            <a:pPr marL="305435" indent="-305435"/>
            <a:endParaRPr lang="en-US" dirty="0"/>
          </a:p>
        </p:txBody>
      </p:sp>
      <p:pic>
        <p:nvPicPr>
          <p:cNvPr id="5" name="Picture 5" descr="A close up of a person wearing glasses&#10;&#10;Description automatically generated">
            <a:extLst>
              <a:ext uri="{FF2B5EF4-FFF2-40B4-BE49-F238E27FC236}">
                <a16:creationId xmlns:a16="http://schemas.microsoft.com/office/drawing/2014/main" id="{9C22A168-4BFC-47AF-84EB-BE9A0B8EF1D7}"/>
              </a:ext>
            </a:extLst>
          </p:cNvPr>
          <p:cNvPicPr>
            <a:picLocks noChangeAspect="1"/>
          </p:cNvPicPr>
          <p:nvPr/>
        </p:nvPicPr>
        <p:blipFill rotWithShape="1">
          <a:blip r:embed="rId3"/>
          <a:srcRect t="14235" r="5" b="18739"/>
          <a:stretch/>
        </p:blipFill>
        <p:spPr>
          <a:xfrm>
            <a:off x="8042590" y="641102"/>
            <a:ext cx="3702877" cy="2828500"/>
          </a:xfrm>
          <a:prstGeom prst="rect">
            <a:avLst/>
          </a:prstGeom>
        </p:spPr>
      </p:pic>
      <p:pic>
        <p:nvPicPr>
          <p:cNvPr id="4" name="Picture 4" descr="A person smiling for the camera&#10;&#10;Description automatically generated">
            <a:extLst>
              <a:ext uri="{FF2B5EF4-FFF2-40B4-BE49-F238E27FC236}">
                <a16:creationId xmlns:a16="http://schemas.microsoft.com/office/drawing/2014/main" id="{12186291-D76F-4780-8B20-2ED8B9DD1A80}"/>
              </a:ext>
            </a:extLst>
          </p:cNvPr>
          <p:cNvPicPr>
            <a:picLocks noChangeAspect="1"/>
          </p:cNvPicPr>
          <p:nvPr/>
        </p:nvPicPr>
        <p:blipFill rotWithShape="1">
          <a:blip r:embed="rId4"/>
          <a:srcRect r="3" b="6849"/>
          <a:stretch/>
        </p:blipFill>
        <p:spPr>
          <a:xfrm>
            <a:off x="8042590" y="3562063"/>
            <a:ext cx="3702877" cy="2828501"/>
          </a:xfrm>
          <a:prstGeom prst="rect">
            <a:avLst/>
          </a:prstGeom>
        </p:spPr>
      </p:pic>
    </p:spTree>
    <p:extLst>
      <p:ext uri="{BB962C8B-B14F-4D97-AF65-F5344CB8AC3E}">
        <p14:creationId xmlns:p14="http://schemas.microsoft.com/office/powerpoint/2010/main" val="1596481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3F9181C-4F02-4FE2-94BF-C0A8310A4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08F1BE83-AC69-42C9-9AAD-DD1AD1842D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3643"/>
            <a:ext cx="11307400" cy="5938689"/>
            <a:chOff x="438067" y="453643"/>
            <a:chExt cx="11307400" cy="5938689"/>
          </a:xfrm>
        </p:grpSpPr>
        <p:sp>
          <p:nvSpPr>
            <p:cNvPr id="32" name="Rectangle 31">
              <a:extLst>
                <a:ext uri="{FF2B5EF4-FFF2-40B4-BE49-F238E27FC236}">
                  <a16:creationId xmlns:a16="http://schemas.microsoft.com/office/drawing/2014/main" id="{5841506C-E855-4BEB-B5A5-57D725D9E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11305200"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9C2235E3-2A32-4486-8972-E57DC5BAB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FA931C46-4DAD-4C20-A38D-CF867D2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85E89799-C01B-4702-8F05-58FFCA233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FA41D80-AE20-4808-BBA7-64BD80274985}"/>
              </a:ext>
            </a:extLst>
          </p:cNvPr>
          <p:cNvSpPr>
            <a:spLocks noGrp="1"/>
          </p:cNvSpPr>
          <p:nvPr>
            <p:ph type="title"/>
          </p:nvPr>
        </p:nvSpPr>
        <p:spPr>
          <a:xfrm>
            <a:off x="584199" y="4626456"/>
            <a:ext cx="11015133" cy="1372177"/>
          </a:xfrm>
        </p:spPr>
        <p:txBody>
          <a:bodyPr vert="horz" lIns="91440" tIns="45720" rIns="91440" bIns="45720" rtlCol="0" anchor="ctr">
            <a:normAutofit/>
          </a:bodyPr>
          <a:lstStyle/>
          <a:p>
            <a:r>
              <a:rPr lang="en-US" sz="4000" b="1" dirty="0"/>
              <a:t>reflection</a:t>
            </a:r>
          </a:p>
        </p:txBody>
      </p:sp>
      <p:graphicFrame>
        <p:nvGraphicFramePr>
          <p:cNvPr id="4" name="Diagram 4">
            <a:extLst>
              <a:ext uri="{FF2B5EF4-FFF2-40B4-BE49-F238E27FC236}">
                <a16:creationId xmlns:a16="http://schemas.microsoft.com/office/drawing/2014/main" id="{41DEC16C-F8F9-4269-B327-B647882286A7}"/>
              </a:ext>
            </a:extLst>
          </p:cNvPr>
          <p:cNvGraphicFramePr/>
          <p:nvPr/>
        </p:nvGraphicFramePr>
        <p:xfrm>
          <a:off x="2431763" y="1009649"/>
          <a:ext cx="7208141" cy="493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905215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TC103457464[[fn=Dividend]]</Template>
  <TotalTime>16</TotalTime>
  <Words>724</Words>
  <Application>Microsoft Office PowerPoint</Application>
  <PresentationFormat>Widescreen</PresentationFormat>
  <Paragraphs>96</Paragraphs>
  <Slides>15</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Gill Sans MT</vt:lpstr>
      <vt:lpstr>Wingdings 2</vt:lpstr>
      <vt:lpstr>Dividend</vt:lpstr>
      <vt:lpstr>Cicely tyson</vt:lpstr>
      <vt:lpstr>Welcome which do you prefer?</vt:lpstr>
      <vt:lpstr>Objectives</vt:lpstr>
      <vt:lpstr>Who is  cicely tyson? </vt:lpstr>
      <vt:lpstr>Early life</vt:lpstr>
      <vt:lpstr>reflection</vt:lpstr>
      <vt:lpstr>Awards and recognition</vt:lpstr>
      <vt:lpstr>Groundbreaking roles</vt:lpstr>
      <vt:lpstr>reflection</vt:lpstr>
      <vt:lpstr>Black is beautiful</vt:lpstr>
      <vt:lpstr>The legacy lives on</vt:lpstr>
      <vt:lpstr>Gone but not forgotten</vt:lpstr>
      <vt:lpstr>Check out would you rather make</vt:lpstr>
      <vt:lpstr>Human relations, diversity &amp; equity</vt:lpstr>
      <vt:lpstr>Teacher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Gomez, Julie</cp:lastModifiedBy>
  <cp:revision>295</cp:revision>
  <dcterms:created xsi:type="dcterms:W3CDTF">2021-01-29T15:19:17Z</dcterms:created>
  <dcterms:modified xsi:type="dcterms:W3CDTF">2022-07-25T17:09:38Z</dcterms:modified>
</cp:coreProperties>
</file>